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40"/>
  </p:notesMasterIdLst>
  <p:handoutMasterIdLst>
    <p:handoutMasterId r:id="rId41"/>
  </p:handoutMasterIdLst>
  <p:sldIdLst>
    <p:sldId id="312" r:id="rId5"/>
    <p:sldId id="325" r:id="rId6"/>
    <p:sldId id="349" r:id="rId7"/>
    <p:sldId id="346" r:id="rId8"/>
    <p:sldId id="347" r:id="rId9"/>
    <p:sldId id="350" r:id="rId10"/>
    <p:sldId id="345" r:id="rId11"/>
    <p:sldId id="326" r:id="rId12"/>
    <p:sldId id="328" r:id="rId13"/>
    <p:sldId id="324" r:id="rId14"/>
    <p:sldId id="332" r:id="rId15"/>
    <p:sldId id="331" r:id="rId16"/>
    <p:sldId id="329" r:id="rId17"/>
    <p:sldId id="334" r:id="rId18"/>
    <p:sldId id="333" r:id="rId19"/>
    <p:sldId id="327" r:id="rId20"/>
    <p:sldId id="323" r:id="rId21"/>
    <p:sldId id="330" r:id="rId22"/>
    <p:sldId id="282" r:id="rId23"/>
    <p:sldId id="335" r:id="rId24"/>
    <p:sldId id="315" r:id="rId25"/>
    <p:sldId id="314" r:id="rId26"/>
    <p:sldId id="317" r:id="rId27"/>
    <p:sldId id="319" r:id="rId28"/>
    <p:sldId id="318" r:id="rId29"/>
    <p:sldId id="337" r:id="rId30"/>
    <p:sldId id="338" r:id="rId31"/>
    <p:sldId id="336" r:id="rId32"/>
    <p:sldId id="341" r:id="rId33"/>
    <p:sldId id="340" r:id="rId34"/>
    <p:sldId id="339" r:id="rId35"/>
    <p:sldId id="344" r:id="rId36"/>
    <p:sldId id="343" r:id="rId37"/>
    <p:sldId id="342" r:id="rId38"/>
    <p:sldId id="348" r:id="rId3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5388" autoAdjust="0"/>
  </p:normalViewPr>
  <p:slideViewPr>
    <p:cSldViewPr snapToGrid="0" snapToObjects="1">
      <p:cViewPr varScale="1">
        <p:scale>
          <a:sx n="93" d="100"/>
          <a:sy n="93" d="100"/>
        </p:scale>
        <p:origin x="302"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96904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30454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747835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9412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545830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52780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69783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18900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12650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696590" y="-276112"/>
            <a:ext cx="6392421" cy="1698511"/>
          </a:xfrm>
        </p:spPr>
        <p:txBody>
          <a:bodyPr anchor="ctr"/>
          <a:lstStyle/>
          <a:p>
            <a:r>
              <a:rPr lang="en-US" dirty="0"/>
              <a:t>R PACKAGE PRESENTATION</a:t>
            </a:r>
          </a:p>
        </p:txBody>
      </p:sp>
      <p:sp>
        <p:nvSpPr>
          <p:cNvPr id="4" name="TextBox 3">
            <a:extLst>
              <a:ext uri="{FF2B5EF4-FFF2-40B4-BE49-F238E27FC236}">
                <a16:creationId xmlns:a16="http://schemas.microsoft.com/office/drawing/2014/main" id="{ECB7681C-F09E-13FD-B53C-1FEF5DAC1180}"/>
              </a:ext>
            </a:extLst>
          </p:cNvPr>
          <p:cNvSpPr txBox="1"/>
          <p:nvPr/>
        </p:nvSpPr>
        <p:spPr>
          <a:xfrm>
            <a:off x="781538" y="1875693"/>
            <a:ext cx="11691816" cy="1446550"/>
          </a:xfrm>
          <a:prstGeom prst="rect">
            <a:avLst/>
          </a:prstGeom>
          <a:noFill/>
        </p:spPr>
        <p:txBody>
          <a:bodyPr wrap="square" rtlCol="0">
            <a:spAutoFit/>
          </a:bodyPr>
          <a:lstStyle/>
          <a:p>
            <a:r>
              <a:rPr lang="en-IN" sz="4400" dirty="0">
                <a:solidFill>
                  <a:srgbClr val="C00000"/>
                </a:solidFill>
              </a:rPr>
              <a:t>INTERNATIONAL FOOTBALL RESULTS  											ANALYSIS</a:t>
            </a:r>
          </a:p>
        </p:txBody>
      </p:sp>
      <p:sp>
        <p:nvSpPr>
          <p:cNvPr id="5" name="TextBox 4">
            <a:extLst>
              <a:ext uri="{FF2B5EF4-FFF2-40B4-BE49-F238E27FC236}">
                <a16:creationId xmlns:a16="http://schemas.microsoft.com/office/drawing/2014/main" id="{8A1E26D5-677A-2FF9-D9DA-5A1046478B22}"/>
              </a:ext>
            </a:extLst>
          </p:cNvPr>
          <p:cNvSpPr txBox="1"/>
          <p:nvPr/>
        </p:nvSpPr>
        <p:spPr>
          <a:xfrm>
            <a:off x="4003040" y="3518780"/>
            <a:ext cx="3779520" cy="923330"/>
          </a:xfrm>
          <a:prstGeom prst="rect">
            <a:avLst/>
          </a:prstGeom>
          <a:noFill/>
        </p:spPr>
        <p:txBody>
          <a:bodyPr wrap="square" rtlCol="0">
            <a:spAutoFit/>
          </a:bodyPr>
          <a:lstStyle/>
          <a:p>
            <a:pPr algn="ctr"/>
            <a:r>
              <a:rPr lang="en-IN" b="1" dirty="0">
                <a:solidFill>
                  <a:srgbClr val="FF0000"/>
                </a:solidFill>
              </a:rPr>
              <a:t>23PD09 TV DIPANKAR</a:t>
            </a:r>
          </a:p>
          <a:p>
            <a:pPr algn="ctr"/>
            <a:r>
              <a:rPr lang="en-IN" b="1" dirty="0">
                <a:solidFill>
                  <a:srgbClr val="FF0000"/>
                </a:solidFill>
              </a:rPr>
              <a:t>23PD24  V  PARIKSHIT</a:t>
            </a:r>
          </a:p>
          <a:p>
            <a:pPr algn="ctr"/>
            <a:r>
              <a:rPr lang="en-IN" b="1" dirty="0">
                <a:solidFill>
                  <a:srgbClr val="FF0000"/>
                </a:solidFill>
              </a:rPr>
              <a:t>23PD35   R SHREE NITHESH</a:t>
            </a:r>
          </a:p>
        </p:txBody>
      </p:sp>
      <p:pic>
        <p:nvPicPr>
          <p:cNvPr id="5122" name="Picture 2" descr="https://storage.googleapis.com/kaggle-datasets-images/4305/6656/174b3eae6099dbc6ef1149ce22eb3e5f/dataset-cover.jpg?t=2017-11-10-00-33-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38648"/>
            <a:ext cx="12192000" cy="221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4376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26984-7AB3-9DCB-5BFA-050C2E8A35D9}"/>
              </a:ext>
            </a:extLst>
          </p:cNvPr>
          <p:cNvSpPr>
            <a:spLocks noGrp="1"/>
          </p:cNvSpPr>
          <p:nvPr>
            <p:ph type="title"/>
          </p:nvPr>
        </p:nvSpPr>
        <p:spPr>
          <a:xfrm>
            <a:off x="0" y="-23554"/>
            <a:ext cx="6583680" cy="952242"/>
          </a:xfrm>
        </p:spPr>
        <p:txBody>
          <a:bodyPr/>
          <a:lstStyle/>
          <a:p>
            <a:r>
              <a:rPr lang="en-US" sz="2800" b="1" dirty="0">
                <a:effectLst/>
                <a:latin typeface="Arial" panose="020B0604020202020204" pitchFamily="34" charset="0"/>
                <a:ea typeface="Times New Roman" panose="02020603050405020304" pitchFamily="18" charset="0"/>
              </a:rPr>
              <a:t>2. Matches played by country:</a:t>
            </a:r>
            <a:r>
              <a:rPr lang="en-IN" sz="2800" b="1" dirty="0">
                <a:effectLst/>
                <a:latin typeface="Times New Roman" panose="02020603050405020304" pitchFamily="18" charset="0"/>
                <a:ea typeface="Times New Roman" panose="02020603050405020304" pitchFamily="18" charset="0"/>
              </a:rPr>
              <a:t/>
            </a:r>
            <a:br>
              <a:rPr lang="en-IN" sz="2800" b="1" dirty="0">
                <a:effectLst/>
                <a:latin typeface="Times New Roman" panose="02020603050405020304" pitchFamily="18" charset="0"/>
                <a:ea typeface="Times New Roman" panose="02020603050405020304" pitchFamily="18" charset="0"/>
              </a:rPr>
            </a:br>
            <a:endParaRPr lang="en-IN" sz="2800" dirty="0"/>
          </a:p>
        </p:txBody>
      </p:sp>
      <p:sp>
        <p:nvSpPr>
          <p:cNvPr id="4" name="Slide Number Placeholder 3">
            <a:extLst>
              <a:ext uri="{FF2B5EF4-FFF2-40B4-BE49-F238E27FC236}">
                <a16:creationId xmlns:a16="http://schemas.microsoft.com/office/drawing/2014/main" id="{DBC9928D-79DA-2EA7-1907-BDBAFAEB79F2}"/>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
        <p:nvSpPr>
          <p:cNvPr id="11" name="AutoShape 2">
            <a:extLst>
              <a:ext uri="{FF2B5EF4-FFF2-40B4-BE49-F238E27FC236}">
                <a16:creationId xmlns:a16="http://schemas.microsoft.com/office/drawing/2014/main" id="{DCA5595C-DDE0-F119-3ABA-8AA94EA8EC79}"/>
              </a:ext>
            </a:extLst>
          </p:cNvPr>
          <p:cNvSpPr>
            <a:spLocks noChangeAspect="1" noChangeArrowheads="1"/>
          </p:cNvSpPr>
          <p:nvPr/>
        </p:nvSpPr>
        <p:spPr bwMode="auto">
          <a:xfrm>
            <a:off x="5943600" y="3180862"/>
            <a:ext cx="304800" cy="4005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a:extLst>
              <a:ext uri="{FF2B5EF4-FFF2-40B4-BE49-F238E27FC236}">
                <a16:creationId xmlns:a16="http://schemas.microsoft.com/office/drawing/2014/main" id="{EBD5A02C-57E6-337F-EC8F-4C04EB87642D}"/>
              </a:ext>
            </a:extLst>
          </p:cNvPr>
          <p:cNvPicPr>
            <a:picLocks noChangeAspect="1"/>
          </p:cNvPicPr>
          <p:nvPr/>
        </p:nvPicPr>
        <p:blipFill>
          <a:blip r:embed="rId2"/>
          <a:stretch>
            <a:fillRect/>
          </a:stretch>
        </p:blipFill>
        <p:spPr>
          <a:xfrm>
            <a:off x="0" y="588107"/>
            <a:ext cx="11860436" cy="5986585"/>
          </a:xfrm>
          <a:prstGeom prst="rect">
            <a:avLst/>
          </a:prstGeom>
        </p:spPr>
      </p:pic>
    </p:spTree>
    <p:extLst>
      <p:ext uri="{BB962C8B-B14F-4D97-AF65-F5344CB8AC3E}">
        <p14:creationId xmlns:p14="http://schemas.microsoft.com/office/powerpoint/2010/main" val="3375803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05A7F-8F03-916F-D03B-C79D40EC0346}"/>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
        <p:nvSpPr>
          <p:cNvPr id="6" name="TextBox 5">
            <a:extLst>
              <a:ext uri="{FF2B5EF4-FFF2-40B4-BE49-F238E27FC236}">
                <a16:creationId xmlns:a16="http://schemas.microsoft.com/office/drawing/2014/main" id="{4F6896CC-DC2B-602B-77FE-73A99BDF7117}"/>
              </a:ext>
            </a:extLst>
          </p:cNvPr>
          <p:cNvSpPr txBox="1"/>
          <p:nvPr/>
        </p:nvSpPr>
        <p:spPr>
          <a:xfrm>
            <a:off x="-224693" y="1526490"/>
            <a:ext cx="9782908" cy="2054409"/>
          </a:xfrm>
          <a:prstGeom prst="rect">
            <a:avLst/>
          </a:prstGeom>
          <a:noFill/>
        </p:spPr>
        <p:txBody>
          <a:bodyPr wrap="square">
            <a:spAutoFit/>
          </a:bodyPr>
          <a:lstStyle/>
          <a:p>
            <a:pPr marL="457200" fontAlgn="base">
              <a:spcAft>
                <a:spcPts val="900"/>
              </a:spcAft>
            </a:pPr>
            <a:r>
              <a:rPr lang="en-US" sz="2400" dirty="0">
                <a:solidFill>
                  <a:srgbClr val="3C4043"/>
                </a:solidFill>
                <a:effectLst/>
                <a:latin typeface="Arial" panose="020B0604020202020204" pitchFamily="34" charset="0"/>
                <a:ea typeface="Times New Roman" panose="02020603050405020304" pitchFamily="18" charset="0"/>
              </a:rPr>
              <a:t>                Teams like Germany, South Korea, Hungary, Mexico, and France   are 	regular participants in World Cups and, as well as the first mentioned teams, are expected to be high on this list.</a:t>
            </a:r>
            <a:endParaRPr lang="en-IN" sz="2400" dirty="0">
              <a:effectLst/>
              <a:latin typeface="Times New Roman" panose="02020603050405020304" pitchFamily="18" charset="0"/>
              <a:ea typeface="Times New Roman" panose="02020603050405020304" pitchFamily="18" charset="0"/>
            </a:endParaRPr>
          </a:p>
          <a:p>
            <a:pPr marL="457200" fontAlgn="base">
              <a:spcAft>
                <a:spcPts val="1200"/>
              </a:spcAft>
            </a:pPr>
            <a:r>
              <a:rPr lang="en-US" sz="2400" dirty="0">
                <a:solidFill>
                  <a:srgbClr val="3C4043"/>
                </a:solidFill>
                <a:effectLst/>
                <a:latin typeface="Arial" panose="020B0604020202020204" pitchFamily="34" charset="0"/>
                <a:ea typeface="Times New Roman" panose="02020603050405020304" pitchFamily="18" charset="0"/>
              </a:rPr>
              <a:t>Given my prior knowledge, it is surprising to me that Sweden is the team that has played the most matches in history.</a:t>
            </a:r>
            <a:endParaRPr lang="en-IN" sz="24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6452F3AA-EC08-505D-B5C3-BC18F4390F53}"/>
              </a:ext>
            </a:extLst>
          </p:cNvPr>
          <p:cNvSpPr txBox="1"/>
          <p:nvPr/>
        </p:nvSpPr>
        <p:spPr>
          <a:xfrm>
            <a:off x="3344985" y="609600"/>
            <a:ext cx="2367956" cy="707886"/>
          </a:xfrm>
          <a:prstGeom prst="rect">
            <a:avLst/>
          </a:prstGeom>
          <a:noFill/>
        </p:spPr>
        <p:txBody>
          <a:bodyPr wrap="none" rtlCol="0">
            <a:spAutoFit/>
          </a:bodyPr>
          <a:lstStyle/>
          <a:p>
            <a:r>
              <a:rPr lang="en-IN" sz="4000" dirty="0">
                <a:solidFill>
                  <a:schemeClr val="accent6"/>
                </a:solidFill>
              </a:rPr>
              <a:t>ANSWER</a:t>
            </a:r>
          </a:p>
        </p:txBody>
      </p:sp>
    </p:spTree>
    <p:extLst>
      <p:ext uri="{BB962C8B-B14F-4D97-AF65-F5344CB8AC3E}">
        <p14:creationId xmlns:p14="http://schemas.microsoft.com/office/powerpoint/2010/main" val="2057076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D049-5234-4735-40ED-B9A46D210BF1}"/>
              </a:ext>
            </a:extLst>
          </p:cNvPr>
          <p:cNvSpPr>
            <a:spLocks noGrp="1"/>
          </p:cNvSpPr>
          <p:nvPr>
            <p:ph type="title"/>
          </p:nvPr>
        </p:nvSpPr>
        <p:spPr>
          <a:xfrm>
            <a:off x="0" y="-202115"/>
            <a:ext cx="6583680" cy="845800"/>
          </a:xfrm>
        </p:spPr>
        <p:txBody>
          <a:bodyPr/>
          <a:lstStyle/>
          <a:p>
            <a:r>
              <a:rPr lang="en-IN" dirty="0"/>
              <a:t>CODE SEGMENT</a:t>
            </a:r>
          </a:p>
        </p:txBody>
      </p:sp>
      <p:sp>
        <p:nvSpPr>
          <p:cNvPr id="4" name="Slide Number Placeholder 3">
            <a:extLst>
              <a:ext uri="{FF2B5EF4-FFF2-40B4-BE49-F238E27FC236}">
                <a16:creationId xmlns:a16="http://schemas.microsoft.com/office/drawing/2014/main" id="{B85EAE66-D2A2-03B2-66E1-3B6F97A1DF6A}"/>
              </a:ext>
            </a:extLst>
          </p:cNvPr>
          <p:cNvSpPr>
            <a:spLocks noGrp="1"/>
          </p:cNvSpPr>
          <p:nvPr>
            <p:ph type="sldNum" sz="quarter" idx="10"/>
          </p:nvPr>
        </p:nvSpPr>
        <p:spPr/>
        <p:txBody>
          <a:bodyPr/>
          <a:lstStyle/>
          <a:p>
            <a:fld id="{48F63A3B-78C7-47BE-AE5E-E10140E04643}" type="slidenum">
              <a:rPr lang="en-US" smtClean="0"/>
              <a:pPr/>
              <a:t>12</a:t>
            </a:fld>
            <a:endParaRPr lang="en-US" dirty="0"/>
          </a:p>
        </p:txBody>
      </p:sp>
      <p:pic>
        <p:nvPicPr>
          <p:cNvPr id="6" name="Picture 5">
            <a:extLst>
              <a:ext uri="{FF2B5EF4-FFF2-40B4-BE49-F238E27FC236}">
                <a16:creationId xmlns:a16="http://schemas.microsoft.com/office/drawing/2014/main" id="{E2B44966-6490-5281-0377-8F451F7F99CA}"/>
              </a:ext>
            </a:extLst>
          </p:cNvPr>
          <p:cNvPicPr>
            <a:picLocks noChangeAspect="1"/>
          </p:cNvPicPr>
          <p:nvPr/>
        </p:nvPicPr>
        <p:blipFill>
          <a:blip r:embed="rId2"/>
          <a:stretch>
            <a:fillRect/>
          </a:stretch>
        </p:blipFill>
        <p:spPr>
          <a:xfrm>
            <a:off x="479669" y="692943"/>
            <a:ext cx="10352454" cy="6041292"/>
          </a:xfrm>
          <a:prstGeom prst="rect">
            <a:avLst/>
          </a:prstGeom>
        </p:spPr>
      </p:pic>
    </p:spTree>
    <p:extLst>
      <p:ext uri="{BB962C8B-B14F-4D97-AF65-F5344CB8AC3E}">
        <p14:creationId xmlns:p14="http://schemas.microsoft.com/office/powerpoint/2010/main" val="959663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C04C56-B1DD-3B96-31E7-61504A386029}"/>
              </a:ext>
            </a:extLst>
          </p:cNvPr>
          <p:cNvSpPr txBox="1"/>
          <p:nvPr/>
        </p:nvSpPr>
        <p:spPr>
          <a:xfrm>
            <a:off x="0" y="147209"/>
            <a:ext cx="6107722" cy="461665"/>
          </a:xfrm>
          <a:prstGeom prst="rect">
            <a:avLst/>
          </a:prstGeom>
          <a:noFill/>
        </p:spPr>
        <p:txBody>
          <a:bodyPr wrap="square">
            <a:spAutoFit/>
          </a:bodyPr>
          <a:lstStyle/>
          <a:p>
            <a:pPr lvl="0" fontAlgn="base">
              <a:spcAft>
                <a:spcPts val="1200"/>
              </a:spcAft>
              <a:buSzPts val="1400"/>
            </a:pPr>
            <a:r>
              <a:rPr lang="en-US" sz="2400" b="1" dirty="0">
                <a:solidFill>
                  <a:schemeClr val="accent6"/>
                </a:solidFill>
                <a:effectLst/>
                <a:latin typeface="Arial" panose="020B0604020202020204" pitchFamily="34" charset="0"/>
                <a:ea typeface="Times New Roman" panose="02020603050405020304" pitchFamily="18" charset="0"/>
              </a:rPr>
              <a:t>3.Matches played by tournament:</a:t>
            </a:r>
            <a:endParaRPr lang="en-IN" sz="2400" dirty="0">
              <a:solidFill>
                <a:schemeClr val="accent6"/>
              </a:solidFill>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D679CEA3-92AD-2032-3977-9B8B8B450AC4}"/>
              </a:ext>
            </a:extLst>
          </p:cNvPr>
          <p:cNvPicPr>
            <a:picLocks noChangeAspect="1"/>
          </p:cNvPicPr>
          <p:nvPr/>
        </p:nvPicPr>
        <p:blipFill>
          <a:blip r:embed="rId2"/>
          <a:stretch>
            <a:fillRect/>
          </a:stretch>
        </p:blipFill>
        <p:spPr>
          <a:xfrm>
            <a:off x="195385" y="608874"/>
            <a:ext cx="11558953" cy="5948235"/>
          </a:xfrm>
          <a:prstGeom prst="rect">
            <a:avLst/>
          </a:prstGeom>
        </p:spPr>
      </p:pic>
    </p:spTree>
    <p:extLst>
      <p:ext uri="{BB962C8B-B14F-4D97-AF65-F5344CB8AC3E}">
        <p14:creationId xmlns:p14="http://schemas.microsoft.com/office/powerpoint/2010/main" val="55367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1C8E-3C0A-8696-D5D4-F69A99BCE548}"/>
              </a:ext>
            </a:extLst>
          </p:cNvPr>
          <p:cNvSpPr>
            <a:spLocks noGrp="1"/>
          </p:cNvSpPr>
          <p:nvPr>
            <p:ph type="title"/>
          </p:nvPr>
        </p:nvSpPr>
        <p:spPr>
          <a:xfrm>
            <a:off x="3858010" y="84700"/>
            <a:ext cx="5723586" cy="704654"/>
          </a:xfrm>
        </p:spPr>
        <p:txBody>
          <a:bodyPr/>
          <a:lstStyle/>
          <a:p>
            <a:r>
              <a:rPr lang="en-IN" dirty="0"/>
              <a:t>ANSWER</a:t>
            </a:r>
          </a:p>
        </p:txBody>
      </p:sp>
      <p:sp>
        <p:nvSpPr>
          <p:cNvPr id="5" name="TextBox 4">
            <a:extLst>
              <a:ext uri="{FF2B5EF4-FFF2-40B4-BE49-F238E27FC236}">
                <a16:creationId xmlns:a16="http://schemas.microsoft.com/office/drawing/2014/main" id="{0C2042AE-4813-2B8F-2F8D-1FA46CEBDFAD}"/>
              </a:ext>
            </a:extLst>
          </p:cNvPr>
          <p:cNvSpPr txBox="1"/>
          <p:nvPr/>
        </p:nvSpPr>
        <p:spPr>
          <a:xfrm>
            <a:off x="482601" y="1442725"/>
            <a:ext cx="8598876" cy="3046988"/>
          </a:xfrm>
          <a:prstGeom prst="rect">
            <a:avLst/>
          </a:prstGeom>
          <a:noFill/>
        </p:spPr>
        <p:txBody>
          <a:bodyPr wrap="square">
            <a:spAutoFit/>
          </a:bodyPr>
          <a:lstStyle/>
          <a:p>
            <a:pPr marL="457200" fontAlgn="base">
              <a:spcAft>
                <a:spcPts val="600"/>
              </a:spcAft>
            </a:pPr>
            <a:r>
              <a:rPr lang="en-US" sz="2400" b="0" dirty="0">
                <a:solidFill>
                  <a:srgbClr val="3C4043"/>
                </a:solidFill>
                <a:effectLst/>
                <a:latin typeface="Arial" panose="020B0604020202020204" pitchFamily="34" charset="0"/>
                <a:ea typeface="Times New Roman" panose="02020603050405020304" pitchFamily="18" charset="0"/>
              </a:rPr>
              <a:t>                   A reasonable hypothesis is that, among official tournaments, the World Cup Qualifiers should have the highest number of matches. It will also confirm that, as seen in the descriptive statistics, the majority of matches in this dataset are friendly matches. It also shows that, after World Cup Qualifiers, the most common matches are qualification games for other major tournaments like the UEFA Euro or the African Cup of Nations.</a:t>
            </a:r>
            <a:endParaRPr lang="en-IN" sz="2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38731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1586-406A-6A28-3D00-55F547A2E1AC}"/>
              </a:ext>
            </a:extLst>
          </p:cNvPr>
          <p:cNvSpPr>
            <a:spLocks noGrp="1"/>
          </p:cNvSpPr>
          <p:nvPr>
            <p:ph type="title"/>
          </p:nvPr>
        </p:nvSpPr>
        <p:spPr>
          <a:xfrm>
            <a:off x="-21145" y="0"/>
            <a:ext cx="5723586" cy="939115"/>
          </a:xfrm>
        </p:spPr>
        <p:txBody>
          <a:bodyPr/>
          <a:lstStyle/>
          <a:p>
            <a:r>
              <a:rPr lang="en-IN" dirty="0"/>
              <a:t>CODE SEGMENT</a:t>
            </a:r>
          </a:p>
        </p:txBody>
      </p:sp>
      <p:pic>
        <p:nvPicPr>
          <p:cNvPr id="5" name="Picture 4">
            <a:extLst>
              <a:ext uri="{FF2B5EF4-FFF2-40B4-BE49-F238E27FC236}">
                <a16:creationId xmlns:a16="http://schemas.microsoft.com/office/drawing/2014/main" id="{71DF2F64-2D00-F9DC-205F-98FFEB42A4B6}"/>
              </a:ext>
            </a:extLst>
          </p:cNvPr>
          <p:cNvPicPr>
            <a:picLocks noChangeAspect="1"/>
          </p:cNvPicPr>
          <p:nvPr/>
        </p:nvPicPr>
        <p:blipFill>
          <a:blip r:embed="rId2"/>
          <a:stretch>
            <a:fillRect/>
          </a:stretch>
        </p:blipFill>
        <p:spPr>
          <a:xfrm>
            <a:off x="714008" y="857250"/>
            <a:ext cx="9591675" cy="5143500"/>
          </a:xfrm>
          <a:prstGeom prst="rect">
            <a:avLst/>
          </a:prstGeom>
        </p:spPr>
      </p:pic>
    </p:spTree>
    <p:extLst>
      <p:ext uri="{BB962C8B-B14F-4D97-AF65-F5344CB8AC3E}">
        <p14:creationId xmlns:p14="http://schemas.microsoft.com/office/powerpoint/2010/main" val="1959569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F859A2-7BE9-69FA-20DE-757AAEE9F188}"/>
              </a:ext>
            </a:extLst>
          </p:cNvPr>
          <p:cNvPicPr>
            <a:picLocks noChangeAspect="1"/>
          </p:cNvPicPr>
          <p:nvPr/>
        </p:nvPicPr>
        <p:blipFill>
          <a:blip r:embed="rId2"/>
          <a:stretch>
            <a:fillRect/>
          </a:stretch>
        </p:blipFill>
        <p:spPr>
          <a:xfrm>
            <a:off x="976923" y="556647"/>
            <a:ext cx="8081107" cy="5648769"/>
          </a:xfrm>
          <a:prstGeom prst="rect">
            <a:avLst/>
          </a:prstGeom>
        </p:spPr>
      </p:pic>
      <p:sp>
        <p:nvSpPr>
          <p:cNvPr id="6" name="TextBox 5">
            <a:extLst>
              <a:ext uri="{FF2B5EF4-FFF2-40B4-BE49-F238E27FC236}">
                <a16:creationId xmlns:a16="http://schemas.microsoft.com/office/drawing/2014/main" id="{57F0BC7C-4514-F0D5-6F91-D3FA6304F412}"/>
              </a:ext>
            </a:extLst>
          </p:cNvPr>
          <p:cNvSpPr txBox="1"/>
          <p:nvPr/>
        </p:nvSpPr>
        <p:spPr>
          <a:xfrm>
            <a:off x="-158260" y="-115204"/>
            <a:ext cx="6107722" cy="671851"/>
          </a:xfrm>
          <a:prstGeom prst="rect">
            <a:avLst/>
          </a:prstGeom>
          <a:noFill/>
        </p:spPr>
        <p:txBody>
          <a:bodyPr wrap="square">
            <a:spAutoFit/>
          </a:bodyPr>
          <a:lstStyle/>
          <a:p>
            <a:pPr marL="228600">
              <a:lnSpc>
                <a:spcPct val="150000"/>
              </a:lnSpc>
              <a:spcAft>
                <a:spcPts val="800"/>
              </a:spcAft>
            </a:pPr>
            <a:r>
              <a:rPr lang="en-US" sz="2800" b="1" kern="100" dirty="0">
                <a:solidFill>
                  <a:schemeClr val="accent6"/>
                </a:solidFill>
                <a:effectLst/>
                <a:latin typeface="Calibri" panose="020F0502020204030204" pitchFamily="34" charset="0"/>
                <a:ea typeface="Calibri" panose="020F0502020204030204" pitchFamily="34" charset="0"/>
                <a:cs typeface="Latha" panose="020B0604020202020204" pitchFamily="34" charset="0"/>
              </a:rPr>
              <a:t>4 .Who is the best team of all time ?</a:t>
            </a:r>
            <a:endParaRPr lang="en-IN" sz="2800" kern="100" dirty="0">
              <a:solidFill>
                <a:schemeClr val="accent6"/>
              </a:solidFill>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330680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0C9E74-9571-80DD-50CF-AF115D764211}"/>
              </a:ext>
            </a:extLst>
          </p:cNvPr>
          <p:cNvSpPr>
            <a:spLocks noGrp="1"/>
          </p:cNvSpPr>
          <p:nvPr>
            <p:ph idx="1"/>
          </p:nvPr>
        </p:nvSpPr>
        <p:spPr>
          <a:xfrm>
            <a:off x="213360" y="2647431"/>
            <a:ext cx="7326142" cy="2062620"/>
          </a:xfrm>
        </p:spPr>
        <p:txBody>
          <a:bodyPr/>
          <a:lstStyle/>
          <a:p>
            <a:r>
              <a:rPr lang="en-IN" dirty="0"/>
              <a:t>	</a:t>
            </a:r>
            <a:r>
              <a:rPr lang="en-US" sz="2000" dirty="0">
                <a:solidFill>
                  <a:schemeClr val="tx2"/>
                </a:solidFill>
                <a:effectLst/>
                <a:latin typeface="Arial" panose="020B0604020202020204" pitchFamily="34" charset="0"/>
                <a:ea typeface="Calibri" panose="020F0502020204030204" pitchFamily="34" charset="0"/>
              </a:rPr>
              <a:t>By </a:t>
            </a:r>
            <a:r>
              <a:rPr lang="en-US" sz="2000" dirty="0">
                <a:solidFill>
                  <a:schemeClr val="tx2"/>
                </a:solidFill>
                <a:latin typeface="Arial" panose="020B0604020202020204" pitchFamily="34" charset="0"/>
                <a:ea typeface="Calibri" panose="020F0502020204030204" pitchFamily="34" charset="0"/>
              </a:rPr>
              <a:t>comparing </a:t>
            </a:r>
            <a:r>
              <a:rPr lang="en-US" sz="2000" dirty="0">
                <a:solidFill>
                  <a:schemeClr val="tx2"/>
                </a:solidFill>
                <a:effectLst/>
                <a:latin typeface="Arial" panose="020B0604020202020204" pitchFamily="34" charset="0"/>
                <a:ea typeface="Calibri" panose="020F0502020204030204" pitchFamily="34" charset="0"/>
              </a:rPr>
              <a:t>the top 5 teams we can say that Brazil has won most number of home matches.</a:t>
            </a:r>
            <a:endParaRPr lang="en-IN" sz="2000" dirty="0">
              <a:solidFill>
                <a:schemeClr val="tx2"/>
              </a:solidFill>
            </a:endParaRPr>
          </a:p>
        </p:txBody>
      </p:sp>
      <p:sp>
        <p:nvSpPr>
          <p:cNvPr id="4" name="Slide Number Placeholder 3">
            <a:extLst>
              <a:ext uri="{FF2B5EF4-FFF2-40B4-BE49-F238E27FC236}">
                <a16:creationId xmlns:a16="http://schemas.microsoft.com/office/drawing/2014/main" id="{4B0DE8E8-B8FE-C44D-64DC-A218B6D18FE1}"/>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
        <p:nvSpPr>
          <p:cNvPr id="7" name="TextBox 6">
            <a:extLst>
              <a:ext uri="{FF2B5EF4-FFF2-40B4-BE49-F238E27FC236}">
                <a16:creationId xmlns:a16="http://schemas.microsoft.com/office/drawing/2014/main" id="{29CF2523-2179-72EF-1B44-4A2BEC5B4AF8}"/>
              </a:ext>
            </a:extLst>
          </p:cNvPr>
          <p:cNvSpPr txBox="1"/>
          <p:nvPr/>
        </p:nvSpPr>
        <p:spPr>
          <a:xfrm>
            <a:off x="280833" y="95682"/>
            <a:ext cx="1649811" cy="523220"/>
          </a:xfrm>
          <a:prstGeom prst="rect">
            <a:avLst/>
          </a:prstGeom>
          <a:noFill/>
        </p:spPr>
        <p:txBody>
          <a:bodyPr wrap="none" rtlCol="0">
            <a:spAutoFit/>
          </a:bodyPr>
          <a:lstStyle/>
          <a:p>
            <a:r>
              <a:rPr lang="en-IN" sz="2800" dirty="0">
                <a:solidFill>
                  <a:schemeClr val="accent6"/>
                </a:solidFill>
              </a:rPr>
              <a:t>OUTPUT</a:t>
            </a:r>
          </a:p>
        </p:txBody>
      </p:sp>
      <p:pic>
        <p:nvPicPr>
          <p:cNvPr id="9" name="Picture 8">
            <a:extLst>
              <a:ext uri="{FF2B5EF4-FFF2-40B4-BE49-F238E27FC236}">
                <a16:creationId xmlns:a16="http://schemas.microsoft.com/office/drawing/2014/main" id="{0D046BFF-F0B8-B77A-83AD-DF3A787B9099}"/>
              </a:ext>
            </a:extLst>
          </p:cNvPr>
          <p:cNvPicPr>
            <a:picLocks noChangeAspect="1"/>
          </p:cNvPicPr>
          <p:nvPr/>
        </p:nvPicPr>
        <p:blipFill>
          <a:blip r:embed="rId2"/>
          <a:srcRect l="641" t="40114" r="78397" b="44387"/>
          <a:stretch/>
        </p:blipFill>
        <p:spPr>
          <a:xfrm>
            <a:off x="703384" y="653866"/>
            <a:ext cx="3173047" cy="1706380"/>
          </a:xfrm>
          <a:prstGeom prst="rect">
            <a:avLst/>
          </a:prstGeom>
        </p:spPr>
      </p:pic>
    </p:spTree>
    <p:extLst>
      <p:ext uri="{BB962C8B-B14F-4D97-AF65-F5344CB8AC3E}">
        <p14:creationId xmlns:p14="http://schemas.microsoft.com/office/powerpoint/2010/main" val="4159107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8BD1-C7C1-8AE9-2C5B-1900211451E9}"/>
              </a:ext>
            </a:extLst>
          </p:cNvPr>
          <p:cNvSpPr>
            <a:spLocks noGrp="1"/>
          </p:cNvSpPr>
          <p:nvPr>
            <p:ph type="title"/>
          </p:nvPr>
        </p:nvSpPr>
        <p:spPr>
          <a:xfrm>
            <a:off x="0" y="76885"/>
            <a:ext cx="5723586" cy="626500"/>
          </a:xfrm>
        </p:spPr>
        <p:txBody>
          <a:bodyPr/>
          <a:lstStyle/>
          <a:p>
            <a:r>
              <a:rPr lang="en-IN" dirty="0"/>
              <a:t>CODE SEGMENT</a:t>
            </a:r>
          </a:p>
        </p:txBody>
      </p:sp>
      <p:pic>
        <p:nvPicPr>
          <p:cNvPr id="5" name="Picture 4">
            <a:extLst>
              <a:ext uri="{FF2B5EF4-FFF2-40B4-BE49-F238E27FC236}">
                <a16:creationId xmlns:a16="http://schemas.microsoft.com/office/drawing/2014/main" id="{E9565A17-5876-5DB0-824B-25A957BEEF8E}"/>
              </a:ext>
            </a:extLst>
          </p:cNvPr>
          <p:cNvPicPr>
            <a:picLocks noChangeAspect="1"/>
          </p:cNvPicPr>
          <p:nvPr/>
        </p:nvPicPr>
        <p:blipFill>
          <a:blip r:embed="rId2"/>
          <a:srcRect l="644" t="1332"/>
          <a:stretch/>
        </p:blipFill>
        <p:spPr>
          <a:xfrm>
            <a:off x="765908" y="851878"/>
            <a:ext cx="9408185" cy="4511750"/>
          </a:xfrm>
          <a:prstGeom prst="rect">
            <a:avLst/>
          </a:prstGeom>
        </p:spPr>
      </p:pic>
    </p:spTree>
    <p:extLst>
      <p:ext uri="{BB962C8B-B14F-4D97-AF65-F5344CB8AC3E}">
        <p14:creationId xmlns:p14="http://schemas.microsoft.com/office/powerpoint/2010/main" val="305754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62523" y="-536965"/>
            <a:ext cx="9433169" cy="994164"/>
          </a:xfrm>
        </p:spPr>
        <p:txBody>
          <a:bodyPr/>
          <a:lstStyle/>
          <a:p>
            <a:r>
              <a:rPr lang="en-US" sz="2800" b="1" kern="100" dirty="0">
                <a:effectLst/>
                <a:latin typeface="Calibri" panose="020F0502020204030204" pitchFamily="34" charset="0"/>
                <a:ea typeface="Calibri" panose="020F0502020204030204" pitchFamily="34" charset="0"/>
                <a:cs typeface="Latha" panose="020B0604020202020204" pitchFamily="34" charset="0"/>
              </a:rPr>
              <a:t>5.which teams dominated different eras of football?</a:t>
            </a:r>
            <a:endParaRPr lang="en-US" sz="2800"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19</a:t>
            </a:fld>
            <a:endParaRPr lang="en-US" dirty="0"/>
          </a:p>
        </p:txBody>
      </p:sp>
      <p:pic>
        <p:nvPicPr>
          <p:cNvPr id="5" name="Picture 4">
            <a:extLst>
              <a:ext uri="{FF2B5EF4-FFF2-40B4-BE49-F238E27FC236}">
                <a16:creationId xmlns:a16="http://schemas.microsoft.com/office/drawing/2014/main" id="{EA855485-C2C7-52CE-31A9-E986B6F4460D}"/>
              </a:ext>
            </a:extLst>
          </p:cNvPr>
          <p:cNvPicPr>
            <a:picLocks noChangeAspect="1"/>
          </p:cNvPicPr>
          <p:nvPr/>
        </p:nvPicPr>
        <p:blipFill>
          <a:blip r:embed="rId3"/>
          <a:stretch>
            <a:fillRect/>
          </a:stretch>
        </p:blipFill>
        <p:spPr>
          <a:xfrm>
            <a:off x="148492" y="692943"/>
            <a:ext cx="11676185" cy="5869720"/>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C6E3E-CC52-2AF3-33C8-81F92CF277E6}"/>
              </a:ext>
            </a:extLst>
          </p:cNvPr>
          <p:cNvSpPr>
            <a:spLocks noGrp="1"/>
          </p:cNvSpPr>
          <p:nvPr>
            <p:ph type="title"/>
          </p:nvPr>
        </p:nvSpPr>
        <p:spPr>
          <a:xfrm>
            <a:off x="0" y="110571"/>
            <a:ext cx="7796464" cy="693256"/>
          </a:xfrm>
        </p:spPr>
        <p:txBody>
          <a:bodyPr/>
          <a:lstStyle/>
          <a:p>
            <a:pPr lvl="0" fontAlgn="base">
              <a:spcAft>
                <a:spcPts val="600"/>
              </a:spcAft>
              <a:buSzPts val="1400"/>
            </a:pPr>
            <a:r>
              <a:rPr lang="en-IN" sz="2400" b="1" dirty="0">
                <a:solidFill>
                  <a:schemeClr val="accent2">
                    <a:lumMod val="75000"/>
                  </a:schemeClr>
                </a:solidFill>
                <a:effectLst/>
                <a:latin typeface="Times New Roman" panose="02020603050405020304" pitchFamily="18" charset="0"/>
                <a:ea typeface="Times New Roman" panose="02020603050405020304" pitchFamily="18" charset="0"/>
              </a:rPr>
              <a:t>Introduction:</a:t>
            </a:r>
          </a:p>
        </p:txBody>
      </p:sp>
      <p:sp>
        <p:nvSpPr>
          <p:cNvPr id="3" name="Slide Number Placeholder 2">
            <a:extLst>
              <a:ext uri="{FF2B5EF4-FFF2-40B4-BE49-F238E27FC236}">
                <a16:creationId xmlns:a16="http://schemas.microsoft.com/office/drawing/2014/main" id="{E03BD50C-E9DF-3124-B210-CEB74F968738}"/>
              </a:ext>
            </a:extLst>
          </p:cNvPr>
          <p:cNvSpPr>
            <a:spLocks noGrp="1"/>
          </p:cNvSpPr>
          <p:nvPr>
            <p:ph type="sldNum" sz="quarter" idx="10"/>
          </p:nvPr>
        </p:nvSpPr>
        <p:spPr/>
        <p:txBody>
          <a:bodyPr/>
          <a:lstStyle/>
          <a:p>
            <a:fld id="{48F63A3B-78C7-47BE-AE5E-E10140E04643}" type="slidenum">
              <a:rPr lang="en-US" smtClean="0"/>
              <a:pPr/>
              <a:t>2</a:t>
            </a:fld>
            <a:endParaRPr lang="en-US" dirty="0"/>
          </a:p>
        </p:txBody>
      </p:sp>
      <p:sp>
        <p:nvSpPr>
          <p:cNvPr id="4" name="TextBox 3"/>
          <p:cNvSpPr txBox="1"/>
          <p:nvPr/>
        </p:nvSpPr>
        <p:spPr>
          <a:xfrm>
            <a:off x="256674" y="1179093"/>
            <a:ext cx="7940842" cy="3662541"/>
          </a:xfrm>
          <a:prstGeom prst="rect">
            <a:avLst/>
          </a:prstGeom>
          <a:noFill/>
        </p:spPr>
        <p:txBody>
          <a:bodyPr wrap="square" rtlCol="0">
            <a:spAutoFit/>
          </a:bodyPr>
          <a:lstStyle/>
          <a:p>
            <a:r>
              <a:rPr lang="en-US" sz="2800" b="1" dirty="0" smtClean="0"/>
              <a:t>Context in dataset:</a:t>
            </a:r>
          </a:p>
          <a:p>
            <a:r>
              <a:rPr lang="en-US" sz="2800" b="1" dirty="0"/>
              <a:t>	</a:t>
            </a:r>
            <a:r>
              <a:rPr lang="en-US" sz="2800" b="1" dirty="0" smtClean="0"/>
              <a:t>	</a:t>
            </a:r>
          </a:p>
          <a:p>
            <a:pPr lvl="0" defTabSz="914400" eaLnBrk="0" fontAlgn="base" hangingPunct="0">
              <a:spcBef>
                <a:spcPct val="0"/>
              </a:spcBef>
              <a:spcAft>
                <a:spcPct val="0"/>
              </a:spcAft>
            </a:pPr>
            <a:r>
              <a:rPr lang="en-US" sz="3600" b="1" dirty="0"/>
              <a:t>	</a:t>
            </a:r>
            <a:r>
              <a:rPr lang="en-US" sz="2800" dirty="0"/>
              <a:t>This dataset includes </a:t>
            </a:r>
            <a:r>
              <a:rPr lang="en-US" sz="2800" b="1" dirty="0" smtClean="0"/>
              <a:t>47,599</a:t>
            </a:r>
            <a:r>
              <a:rPr lang="en-US" sz="2800" dirty="0"/>
              <a:t> results of international football matches starting from the very first official match in 1872 up to 2024. The matches range from FIFA World </a:t>
            </a:r>
            <a:r>
              <a:rPr lang="en-US" sz="2800"/>
              <a:t>Cup </a:t>
            </a:r>
            <a:r>
              <a:rPr lang="en-US" sz="2800" smtClean="0"/>
              <a:t>to </a:t>
            </a:r>
            <a:r>
              <a:rPr lang="en-US" sz="2800" dirty="0"/>
              <a:t>regular friendly matches.</a:t>
            </a:r>
            <a:endParaRPr lang="en-US" altLang="en-US" sz="3600" dirty="0">
              <a:latin typeface="Arial" panose="020B0604020202020204" pitchFamily="34" charset="0"/>
            </a:endParaRPr>
          </a:p>
          <a:p>
            <a:endParaRPr lang="en-US" sz="2800" b="1" dirty="0"/>
          </a:p>
        </p:txBody>
      </p:sp>
    </p:spTree>
    <p:extLst>
      <p:ext uri="{BB962C8B-B14F-4D97-AF65-F5344CB8AC3E}">
        <p14:creationId xmlns:p14="http://schemas.microsoft.com/office/powerpoint/2010/main" val="37428005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6F27F6-BC90-E388-50DD-8A8938545EBA}"/>
              </a:ext>
            </a:extLst>
          </p:cNvPr>
          <p:cNvSpPr>
            <a:spLocks noGrp="1"/>
          </p:cNvSpPr>
          <p:nvPr>
            <p:ph type="sldNum" sz="quarter" idx="10"/>
          </p:nvPr>
        </p:nvSpPr>
        <p:spPr/>
        <p:txBody>
          <a:bodyPr/>
          <a:lstStyle/>
          <a:p>
            <a:fld id="{48F63A3B-78C7-47BE-AE5E-E10140E04643}" type="slidenum">
              <a:rPr lang="en-US" smtClean="0"/>
              <a:pPr/>
              <a:t>20</a:t>
            </a:fld>
            <a:endParaRPr lang="en-US" dirty="0"/>
          </a:p>
        </p:txBody>
      </p:sp>
      <p:pic>
        <p:nvPicPr>
          <p:cNvPr id="6" name="Picture 5">
            <a:extLst>
              <a:ext uri="{FF2B5EF4-FFF2-40B4-BE49-F238E27FC236}">
                <a16:creationId xmlns:a16="http://schemas.microsoft.com/office/drawing/2014/main" id="{A0778E4B-5C39-BCD1-0769-1897C77ECFEB}"/>
              </a:ext>
            </a:extLst>
          </p:cNvPr>
          <p:cNvPicPr>
            <a:picLocks noChangeAspect="1"/>
          </p:cNvPicPr>
          <p:nvPr/>
        </p:nvPicPr>
        <p:blipFill>
          <a:blip r:embed="rId2"/>
          <a:stretch>
            <a:fillRect/>
          </a:stretch>
        </p:blipFill>
        <p:spPr>
          <a:xfrm>
            <a:off x="3983037" y="866164"/>
            <a:ext cx="4441948" cy="3909035"/>
          </a:xfrm>
          <a:prstGeom prst="rect">
            <a:avLst/>
          </a:prstGeom>
        </p:spPr>
      </p:pic>
    </p:spTree>
    <p:extLst>
      <p:ext uri="{BB962C8B-B14F-4D97-AF65-F5344CB8AC3E}">
        <p14:creationId xmlns:p14="http://schemas.microsoft.com/office/powerpoint/2010/main" val="4041795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3556000" y="243648"/>
            <a:ext cx="4732831" cy="620638"/>
          </a:xfrm>
        </p:spPr>
        <p:txBody>
          <a:bodyPr/>
          <a:lstStyle/>
          <a:p>
            <a:r>
              <a:rPr lang="en-US" dirty="0"/>
              <a:t>ANSWER</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21</a:t>
            </a:fld>
            <a:endParaRPr lang="en-US" dirty="0"/>
          </a:p>
        </p:txBody>
      </p:sp>
      <p:sp>
        <p:nvSpPr>
          <p:cNvPr id="9" name="TextBox 8">
            <a:extLst>
              <a:ext uri="{FF2B5EF4-FFF2-40B4-BE49-F238E27FC236}">
                <a16:creationId xmlns:a16="http://schemas.microsoft.com/office/drawing/2014/main" id="{0A0315C3-096D-8659-8C8D-3B169194564A}"/>
              </a:ext>
            </a:extLst>
          </p:cNvPr>
          <p:cNvSpPr txBox="1"/>
          <p:nvPr/>
        </p:nvSpPr>
        <p:spPr>
          <a:xfrm>
            <a:off x="601785" y="1835100"/>
            <a:ext cx="8542215" cy="2183483"/>
          </a:xfrm>
          <a:prstGeom prst="rect">
            <a:avLst/>
          </a:prstGeom>
          <a:noFill/>
        </p:spPr>
        <p:txBody>
          <a:bodyPr wrap="square">
            <a:spAutoFit/>
          </a:bodyPr>
          <a:lstStyle/>
          <a:p>
            <a:pPr marL="742950" lvl="1" indent="-285750">
              <a:lnSpc>
                <a:spcPct val="107000"/>
              </a:lnSpc>
              <a:buFont typeface="+mj-lt"/>
              <a:buAutoNum type="alphaLcPeriod"/>
            </a:pP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Scotland</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and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England</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dominated the early era of international football.</a:t>
            </a:r>
            <a:endParaRPr lang="en-IN" sz="1600" kern="100"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07000"/>
              </a:lnSpc>
              <a:buFont typeface="+mj-lt"/>
              <a:buAutoNum type="alphaLcPeriod"/>
            </a:pP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The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1900s</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saw the emergence of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Brazil</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Argentina</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and other European teams like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Germany</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and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Sweden</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as dominant forces.</a:t>
            </a:r>
            <a:endParaRPr lang="en-IN" sz="1600" kern="100"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50000"/>
              </a:lnSpc>
              <a:spcAft>
                <a:spcPts val="800"/>
              </a:spcAft>
              <a:buFont typeface="+mj-lt"/>
              <a:buAutoNum type="alphaLcPeriod"/>
              <a:tabLst>
                <a:tab pos="749300" algn="l"/>
              </a:tabLst>
            </a:pP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In the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modern era</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teams such as the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United States</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Mexico</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and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Brazil</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continued to perform well, while non-European teams like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Egypt</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and </a:t>
            </a:r>
            <a:r>
              <a:rPr lang="en-US" sz="1800" b="1" kern="0" dirty="0">
                <a:effectLst/>
                <a:latin typeface="Times New Roman" panose="02020603050405020304" pitchFamily="18" charset="0"/>
                <a:ea typeface="Times New Roman" panose="02020603050405020304" pitchFamily="18" charset="0"/>
                <a:cs typeface="Latha" panose="020B0604020202020204" pitchFamily="34" charset="0"/>
              </a:rPr>
              <a:t>Japan</a:t>
            </a:r>
            <a:r>
              <a:rPr lang="en-US" sz="1800" kern="0" dirty="0">
                <a:effectLst/>
                <a:latin typeface="Times New Roman" panose="02020603050405020304" pitchFamily="18" charset="0"/>
                <a:ea typeface="Times New Roman" panose="02020603050405020304" pitchFamily="18" charset="0"/>
                <a:cs typeface="Latha" panose="020B0604020202020204" pitchFamily="34" charset="0"/>
              </a:rPr>
              <a:t> gained prominence, reflecting the global growth of football.</a:t>
            </a:r>
            <a:endParaRPr lang="en-IN" sz="1600" kern="1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468595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0" y="0"/>
            <a:ext cx="9407688" cy="650019"/>
          </a:xfrm>
        </p:spPr>
        <p:txBody>
          <a:bodyPr/>
          <a:lstStyle/>
          <a:p>
            <a:r>
              <a:rPr lang="en-US" dirty="0"/>
              <a:t>CODE SEGMENT:</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22</a:t>
            </a:fld>
            <a:endParaRPr lang="en-US" dirty="0"/>
          </a:p>
        </p:txBody>
      </p:sp>
      <p:pic>
        <p:nvPicPr>
          <p:cNvPr id="7" name="Picture 6">
            <a:extLst>
              <a:ext uri="{FF2B5EF4-FFF2-40B4-BE49-F238E27FC236}">
                <a16:creationId xmlns:a16="http://schemas.microsoft.com/office/drawing/2014/main" id="{31B96BBA-4544-8552-6BD4-E0C27530FA8D}"/>
              </a:ext>
            </a:extLst>
          </p:cNvPr>
          <p:cNvPicPr>
            <a:picLocks noChangeAspect="1"/>
          </p:cNvPicPr>
          <p:nvPr/>
        </p:nvPicPr>
        <p:blipFill>
          <a:blip r:embed="rId3"/>
          <a:stretch>
            <a:fillRect/>
          </a:stretch>
        </p:blipFill>
        <p:spPr>
          <a:xfrm>
            <a:off x="492370" y="816096"/>
            <a:ext cx="9851414" cy="5631596"/>
          </a:xfrm>
          <a:prstGeom prst="rect">
            <a:avLst/>
          </a:prstGeom>
        </p:spPr>
      </p:pic>
    </p:spTree>
    <p:extLst>
      <p:ext uri="{BB962C8B-B14F-4D97-AF65-F5344CB8AC3E}">
        <p14:creationId xmlns:p14="http://schemas.microsoft.com/office/powerpoint/2010/main" val="113171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343877" y="-253807"/>
            <a:ext cx="9683262" cy="1091627"/>
          </a:xfrm>
        </p:spPr>
        <p:txBody>
          <a:bodyPr/>
          <a:lstStyle/>
          <a:p>
            <a:r>
              <a:rPr lang="en-US" sz="3200" b="1" kern="100" dirty="0">
                <a:effectLst/>
                <a:latin typeface="Calibri" panose="020F0502020204030204" pitchFamily="34" charset="0"/>
                <a:ea typeface="Calibri" panose="020F0502020204030204" pitchFamily="34" charset="0"/>
                <a:cs typeface="Latha" panose="020B0604020202020204" pitchFamily="34" charset="0"/>
              </a:rPr>
              <a:t>6.Which country play with each other the most:</a:t>
            </a:r>
            <a:endParaRPr lang="en-US" sz="3200" dirty="0"/>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23</a:t>
            </a:fld>
            <a:endParaRPr lang="en-US" dirty="0"/>
          </a:p>
        </p:txBody>
      </p:sp>
      <p:pic>
        <p:nvPicPr>
          <p:cNvPr id="15" name="Picture 14">
            <a:extLst>
              <a:ext uri="{FF2B5EF4-FFF2-40B4-BE49-F238E27FC236}">
                <a16:creationId xmlns:a16="http://schemas.microsoft.com/office/drawing/2014/main" id="{37B55471-F111-7EFB-EB6D-9496EBFBE5F4}"/>
              </a:ext>
            </a:extLst>
          </p:cNvPr>
          <p:cNvPicPr>
            <a:picLocks noChangeAspect="1"/>
          </p:cNvPicPr>
          <p:nvPr/>
        </p:nvPicPr>
        <p:blipFill>
          <a:blip r:embed="rId3"/>
          <a:stretch>
            <a:fillRect/>
          </a:stretch>
        </p:blipFill>
        <p:spPr>
          <a:xfrm>
            <a:off x="705494" y="928688"/>
            <a:ext cx="10186737" cy="5515163"/>
          </a:xfrm>
          <a:prstGeom prst="rect">
            <a:avLst/>
          </a:prstGeom>
        </p:spPr>
      </p:pic>
    </p:spTree>
    <p:extLst>
      <p:ext uri="{BB962C8B-B14F-4D97-AF65-F5344CB8AC3E}">
        <p14:creationId xmlns:p14="http://schemas.microsoft.com/office/powerpoint/2010/main" val="1941619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4446954" y="0"/>
            <a:ext cx="2711939" cy="616395"/>
          </a:xfrm>
        </p:spPr>
        <p:txBody>
          <a:bodyPr/>
          <a:lstStyle/>
          <a:p>
            <a:r>
              <a:rPr lang="en-US" dirty="0"/>
              <a:t>ANSWER</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24</a:t>
            </a:fld>
            <a:endParaRPr lang="en-US" dirty="0"/>
          </a:p>
        </p:txBody>
      </p:sp>
      <p:sp>
        <p:nvSpPr>
          <p:cNvPr id="11" name="TextBox 10">
            <a:extLst>
              <a:ext uri="{FF2B5EF4-FFF2-40B4-BE49-F238E27FC236}">
                <a16:creationId xmlns:a16="http://schemas.microsoft.com/office/drawing/2014/main" id="{85ADEFA9-59DF-C5B5-D072-C302755B2FF4}"/>
              </a:ext>
            </a:extLst>
          </p:cNvPr>
          <p:cNvSpPr txBox="1"/>
          <p:nvPr/>
        </p:nvSpPr>
        <p:spPr>
          <a:xfrm>
            <a:off x="2197768" y="1941095"/>
            <a:ext cx="8406064" cy="1694695"/>
          </a:xfrm>
          <a:prstGeom prst="rect">
            <a:avLst/>
          </a:prstGeom>
          <a:noFill/>
        </p:spPr>
        <p:txBody>
          <a:bodyPr wrap="square">
            <a:spAutoFit/>
          </a:bodyPr>
          <a:lstStyle/>
          <a:p>
            <a:pPr lvl="1">
              <a:lnSpc>
                <a:spcPct val="150000"/>
              </a:lnSpc>
              <a:spcAft>
                <a:spcPts val="800"/>
              </a:spcAft>
            </a:pPr>
            <a:r>
              <a:rPr lang="en-US" sz="2400" b="1"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Argentina</a:t>
            </a:r>
            <a:r>
              <a:rPr lang="en-US" sz="2400"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 and </a:t>
            </a:r>
            <a:r>
              <a:rPr lang="en-US" sz="2400" b="1"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Uruguay</a:t>
            </a:r>
            <a:r>
              <a:rPr lang="en-US" sz="2400"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 have grabbed the 1st spot with </a:t>
            </a:r>
            <a:r>
              <a:rPr lang="en-US" sz="2400" b="1" i="1" kern="100" dirty="0">
                <a:solidFill>
                  <a:srgbClr val="3C4043"/>
                </a:solidFill>
                <a:effectLst/>
                <a:latin typeface="inherit"/>
                <a:ea typeface="Calibri" panose="020F0502020204030204" pitchFamily="34" charset="0"/>
                <a:cs typeface="Arial" panose="020B0604020202020204" pitchFamily="34" charset="0"/>
              </a:rPr>
              <a:t>179</a:t>
            </a:r>
            <a:r>
              <a:rPr lang="en-US" sz="2400"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 total matches together followed by </a:t>
            </a:r>
            <a:r>
              <a:rPr lang="en-US" sz="2400" b="1"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Austria</a:t>
            </a:r>
            <a:r>
              <a:rPr lang="en-US" sz="2400"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 and </a:t>
            </a:r>
            <a:r>
              <a:rPr lang="en-US" sz="2400" b="1"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Hungry</a:t>
            </a:r>
            <a:r>
              <a:rPr lang="en-US" sz="2400"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 with </a:t>
            </a:r>
            <a:r>
              <a:rPr lang="en-US" sz="2400" b="1" i="1" kern="100" dirty="0">
                <a:solidFill>
                  <a:srgbClr val="3C4043"/>
                </a:solidFill>
                <a:effectLst/>
                <a:latin typeface="inherit"/>
                <a:ea typeface="Calibri" panose="020F0502020204030204" pitchFamily="34" charset="0"/>
                <a:cs typeface="Arial" panose="020B0604020202020204" pitchFamily="34" charset="0"/>
              </a:rPr>
              <a:t>137</a:t>
            </a:r>
            <a:r>
              <a:rPr lang="en-US" sz="2400"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 matches together.</a:t>
            </a:r>
            <a:endParaRPr lang="en-IN" sz="2800" kern="1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396999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0" y="0"/>
            <a:ext cx="4181230" cy="522610"/>
          </a:xfrm>
        </p:spPr>
        <p:txBody>
          <a:bodyPr/>
          <a:lstStyle/>
          <a:p>
            <a:r>
              <a:rPr lang="en-US" sz="3200" dirty="0"/>
              <a:t>CODE SEGMENT:</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25</a:t>
            </a:fld>
            <a:endParaRPr lang="en-US" dirty="0"/>
          </a:p>
        </p:txBody>
      </p:sp>
      <p:pic>
        <p:nvPicPr>
          <p:cNvPr id="9" name="Picture 8">
            <a:extLst>
              <a:ext uri="{FF2B5EF4-FFF2-40B4-BE49-F238E27FC236}">
                <a16:creationId xmlns:a16="http://schemas.microsoft.com/office/drawing/2014/main" id="{AFCD2D24-58BE-128B-CA68-35995EA9B7B7}"/>
              </a:ext>
            </a:extLst>
          </p:cNvPr>
          <p:cNvPicPr>
            <a:picLocks noChangeAspect="1"/>
          </p:cNvPicPr>
          <p:nvPr/>
        </p:nvPicPr>
        <p:blipFill>
          <a:blip r:embed="rId3"/>
          <a:stretch>
            <a:fillRect/>
          </a:stretch>
        </p:blipFill>
        <p:spPr>
          <a:xfrm>
            <a:off x="648669" y="758092"/>
            <a:ext cx="11301053" cy="5087815"/>
          </a:xfrm>
          <a:prstGeom prst="rect">
            <a:avLst/>
          </a:prstGeom>
        </p:spPr>
      </p:pic>
    </p:spTree>
    <p:extLst>
      <p:ext uri="{BB962C8B-B14F-4D97-AF65-F5344CB8AC3E}">
        <p14:creationId xmlns:p14="http://schemas.microsoft.com/office/powerpoint/2010/main" val="4072101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332359" y="14288"/>
            <a:ext cx="11527281" cy="1091627"/>
          </a:xfrm>
        </p:spPr>
        <p:txBody>
          <a:bodyPr/>
          <a:lstStyle/>
          <a:p>
            <a:r>
              <a:rPr lang="en-US" sz="4000" kern="100" dirty="0">
                <a:latin typeface="Calibri" panose="020F0502020204030204" pitchFamily="34" charset="0"/>
                <a:ea typeface="Calibri" panose="020F0502020204030204" pitchFamily="34" charset="0"/>
                <a:cs typeface="Latha" panose="020B0604020202020204" pitchFamily="34" charset="0"/>
              </a:rPr>
              <a:t>7</a:t>
            </a:r>
            <a:r>
              <a:rPr lang="en-US" sz="4000" kern="100" dirty="0">
                <a:effectLst/>
                <a:latin typeface="Calibri" panose="020F0502020204030204" pitchFamily="34" charset="0"/>
                <a:ea typeface="Calibri" panose="020F0502020204030204" pitchFamily="34" charset="0"/>
                <a:cs typeface="Latha" panose="020B0604020202020204" pitchFamily="34" charset="0"/>
              </a:rPr>
              <a:t>.</a:t>
            </a:r>
            <a:r>
              <a:rPr lang="en-US" sz="2400" dirty="0">
                <a:effectLst/>
                <a:latin typeface="Calibri" panose="020F0502020204030204" pitchFamily="34" charset="0"/>
                <a:ea typeface="Calibri" panose="020F0502020204030204" pitchFamily="34" charset="0"/>
                <a:cs typeface="Latha" panose="020B0604020202020204" pitchFamily="34" charset="0"/>
              </a:rPr>
              <a:t> Which countries host the most matches where they themselves are not participating in </a:t>
            </a:r>
            <a:r>
              <a:rPr lang="en-US" sz="4000" kern="100" dirty="0">
                <a:effectLst/>
                <a:latin typeface="Calibri" panose="020F0502020204030204" pitchFamily="34" charset="0"/>
                <a:ea typeface="Calibri" panose="020F0502020204030204" pitchFamily="34" charset="0"/>
                <a:cs typeface="Latha" panose="020B0604020202020204" pitchFamily="34" charset="0"/>
              </a:rPr>
              <a:t>:</a:t>
            </a:r>
            <a:endParaRPr lang="en-US" sz="4000" dirty="0"/>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26</a:t>
            </a:fld>
            <a:endParaRPr lang="en-US" dirty="0"/>
          </a:p>
        </p:txBody>
      </p:sp>
      <p:pic>
        <p:nvPicPr>
          <p:cNvPr id="10" name="Picture 9">
            <a:extLst>
              <a:ext uri="{FF2B5EF4-FFF2-40B4-BE49-F238E27FC236}">
                <a16:creationId xmlns:a16="http://schemas.microsoft.com/office/drawing/2014/main" id="{6D6EB064-F893-945B-6903-2C3E5664F960}"/>
              </a:ext>
            </a:extLst>
          </p:cNvPr>
          <p:cNvPicPr>
            <a:picLocks noChangeAspect="1"/>
          </p:cNvPicPr>
          <p:nvPr/>
        </p:nvPicPr>
        <p:blipFill>
          <a:blip r:embed="rId3"/>
          <a:stretch>
            <a:fillRect/>
          </a:stretch>
        </p:blipFill>
        <p:spPr>
          <a:xfrm>
            <a:off x="930441" y="1272388"/>
            <a:ext cx="9946105" cy="5384883"/>
          </a:xfrm>
          <a:prstGeom prst="rect">
            <a:avLst/>
          </a:prstGeom>
        </p:spPr>
      </p:pic>
    </p:spTree>
    <p:extLst>
      <p:ext uri="{BB962C8B-B14F-4D97-AF65-F5344CB8AC3E}">
        <p14:creationId xmlns:p14="http://schemas.microsoft.com/office/powerpoint/2010/main" val="216506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4446954" y="0"/>
            <a:ext cx="2711939" cy="616395"/>
          </a:xfrm>
        </p:spPr>
        <p:txBody>
          <a:bodyPr/>
          <a:lstStyle/>
          <a:p>
            <a:r>
              <a:rPr lang="en-US" dirty="0"/>
              <a:t>ANSWER</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27</a:t>
            </a:fld>
            <a:endParaRPr lang="en-US" dirty="0"/>
          </a:p>
        </p:txBody>
      </p:sp>
      <p:sp>
        <p:nvSpPr>
          <p:cNvPr id="11" name="TextBox 10">
            <a:extLst>
              <a:ext uri="{FF2B5EF4-FFF2-40B4-BE49-F238E27FC236}">
                <a16:creationId xmlns:a16="http://schemas.microsoft.com/office/drawing/2014/main" id="{85ADEFA9-59DF-C5B5-D072-C302755B2FF4}"/>
              </a:ext>
            </a:extLst>
          </p:cNvPr>
          <p:cNvSpPr txBox="1"/>
          <p:nvPr/>
        </p:nvSpPr>
        <p:spPr>
          <a:xfrm>
            <a:off x="2197768" y="1941095"/>
            <a:ext cx="8406064" cy="3219023"/>
          </a:xfrm>
          <a:prstGeom prst="rect">
            <a:avLst/>
          </a:prstGeom>
          <a:noFill/>
        </p:spPr>
        <p:txBody>
          <a:bodyPr wrap="square">
            <a:spAutoFit/>
          </a:bodyPr>
          <a:lstStyle/>
          <a:p>
            <a:pPr lvl="1" fontAlgn="base"/>
            <a:r>
              <a:rPr lang="en-US" sz="3600" b="1" dirty="0">
                <a:solidFill>
                  <a:srgbClr val="3C4043"/>
                </a:solidFill>
                <a:effectLst/>
                <a:latin typeface="inherit"/>
                <a:ea typeface="Times New Roman" panose="02020603050405020304" pitchFamily="18" charset="0"/>
                <a:cs typeface="Arial" panose="020B0604020202020204" pitchFamily="34" charset="0"/>
              </a:rPr>
              <a:t>United States</a:t>
            </a:r>
            <a:r>
              <a:rPr lang="en-US" sz="3600" dirty="0">
                <a:solidFill>
                  <a:srgbClr val="3C4043"/>
                </a:solidFill>
                <a:effectLst/>
                <a:latin typeface="Arial" panose="020B0604020202020204" pitchFamily="34" charset="0"/>
                <a:ea typeface="Times New Roman" panose="02020603050405020304" pitchFamily="18" charset="0"/>
              </a:rPr>
              <a:t> has hosted 894 matches in which it not participated. It is followed by </a:t>
            </a:r>
            <a:r>
              <a:rPr lang="en-US" sz="3600" b="1" dirty="0">
                <a:solidFill>
                  <a:srgbClr val="3C4043"/>
                </a:solidFill>
                <a:effectLst/>
                <a:latin typeface="inherit"/>
                <a:ea typeface="Times New Roman" panose="02020603050405020304" pitchFamily="18" charset="0"/>
                <a:cs typeface="Arial" panose="020B0604020202020204" pitchFamily="34" charset="0"/>
              </a:rPr>
              <a:t>Malaysia</a:t>
            </a:r>
            <a:r>
              <a:rPr lang="en-US" sz="3600" dirty="0">
                <a:solidFill>
                  <a:srgbClr val="3C4043"/>
                </a:solidFill>
                <a:effectLst/>
                <a:latin typeface="Arial" panose="020B0604020202020204" pitchFamily="34" charset="0"/>
                <a:ea typeface="Times New Roman" panose="02020603050405020304" pitchFamily="18" charset="0"/>
              </a:rPr>
              <a:t>(473 matches) and </a:t>
            </a:r>
            <a:r>
              <a:rPr lang="en-US" sz="3600" b="1" dirty="0" err="1">
                <a:solidFill>
                  <a:srgbClr val="3C4043"/>
                </a:solidFill>
                <a:effectLst/>
                <a:latin typeface="inherit"/>
                <a:ea typeface="Times New Roman" panose="02020603050405020304" pitchFamily="18" charset="0"/>
                <a:cs typeface="Arial" panose="020B0604020202020204" pitchFamily="34" charset="0"/>
              </a:rPr>
              <a:t>Quatar</a:t>
            </a:r>
            <a:r>
              <a:rPr lang="en-US" sz="3600" dirty="0">
                <a:solidFill>
                  <a:srgbClr val="3C4043"/>
                </a:solidFill>
                <a:effectLst/>
                <a:latin typeface="Arial" panose="020B0604020202020204" pitchFamily="34" charset="0"/>
                <a:ea typeface="Times New Roman" panose="02020603050405020304" pitchFamily="18" charset="0"/>
              </a:rPr>
              <a:t>(372 matches).</a:t>
            </a:r>
            <a:endParaRPr lang="en-IN" sz="4400" dirty="0">
              <a:effectLst/>
              <a:latin typeface="Times New Roman" panose="02020603050405020304" pitchFamily="18" charset="0"/>
              <a:ea typeface="Times New Roman" panose="02020603050405020304" pitchFamily="18" charset="0"/>
            </a:endParaRPr>
          </a:p>
          <a:p>
            <a:pPr>
              <a:lnSpc>
                <a:spcPct val="150000"/>
              </a:lnSpc>
              <a:spcAft>
                <a:spcPts val="800"/>
              </a:spcAft>
            </a:pPr>
            <a:r>
              <a:rPr lang="en-US" sz="4400" b="1" u="none" strike="noStrike" kern="100" dirty="0">
                <a:effectLst/>
                <a:latin typeface="Calibri" panose="020F0502020204030204" pitchFamily="34" charset="0"/>
                <a:ea typeface="Calibri" panose="020F0502020204030204" pitchFamily="34" charset="0"/>
                <a:cs typeface="Latha" panose="020B0604020202020204" pitchFamily="34" charset="0"/>
              </a:rPr>
              <a:t> </a:t>
            </a:r>
            <a:endParaRPr lang="en-IN" sz="4000" kern="1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3354665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0" y="0"/>
            <a:ext cx="4181230" cy="522610"/>
          </a:xfrm>
        </p:spPr>
        <p:txBody>
          <a:bodyPr/>
          <a:lstStyle/>
          <a:p>
            <a:r>
              <a:rPr lang="en-US" sz="3200" dirty="0"/>
              <a:t>CODE SEGMENT:</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28</a:t>
            </a:fld>
            <a:endParaRPr lang="en-US" dirty="0"/>
          </a:p>
        </p:txBody>
      </p:sp>
      <p:pic>
        <p:nvPicPr>
          <p:cNvPr id="4" name="Picture 3">
            <a:extLst>
              <a:ext uri="{FF2B5EF4-FFF2-40B4-BE49-F238E27FC236}">
                <a16:creationId xmlns:a16="http://schemas.microsoft.com/office/drawing/2014/main" id="{70D42694-8A99-A132-8027-BF765B3E2603}"/>
              </a:ext>
            </a:extLst>
          </p:cNvPr>
          <p:cNvPicPr>
            <a:picLocks noChangeAspect="1"/>
          </p:cNvPicPr>
          <p:nvPr/>
        </p:nvPicPr>
        <p:blipFill>
          <a:blip r:embed="rId3"/>
          <a:stretch>
            <a:fillRect/>
          </a:stretch>
        </p:blipFill>
        <p:spPr>
          <a:xfrm>
            <a:off x="280987" y="1636043"/>
            <a:ext cx="11630025" cy="2847975"/>
          </a:xfrm>
          <a:prstGeom prst="rect">
            <a:avLst/>
          </a:prstGeom>
        </p:spPr>
      </p:pic>
    </p:spTree>
    <p:extLst>
      <p:ext uri="{BB962C8B-B14F-4D97-AF65-F5344CB8AC3E}">
        <p14:creationId xmlns:p14="http://schemas.microsoft.com/office/powerpoint/2010/main" val="2561241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476738" y="-281287"/>
            <a:ext cx="11527281" cy="1091627"/>
          </a:xfrm>
        </p:spPr>
        <p:txBody>
          <a:bodyPr/>
          <a:lstStyle/>
          <a:p>
            <a:r>
              <a:rPr lang="en-US" sz="4400" kern="100" dirty="0">
                <a:effectLst/>
                <a:latin typeface="Calibri" panose="020F0502020204030204" pitchFamily="34" charset="0"/>
                <a:ea typeface="Calibri" panose="020F0502020204030204" pitchFamily="34" charset="0"/>
                <a:cs typeface="Latha" panose="020B0604020202020204" pitchFamily="34" charset="0"/>
              </a:rPr>
              <a:t>8.</a:t>
            </a:r>
            <a:r>
              <a:rPr lang="en-US" sz="2800" dirty="0">
                <a:effectLst/>
                <a:latin typeface="Calibri" panose="020F0502020204030204" pitchFamily="34" charset="0"/>
                <a:ea typeface="Calibri" panose="020F0502020204030204" pitchFamily="34" charset="0"/>
                <a:cs typeface="Latha" panose="020B0604020202020204" pitchFamily="34" charset="0"/>
              </a:rPr>
              <a:t> </a:t>
            </a:r>
            <a:r>
              <a:rPr lang="en-US" sz="2000" b="1" u="sng" dirty="0">
                <a:effectLst/>
                <a:latin typeface="Arial" panose="020B0604020202020204" pitchFamily="34" charset="0"/>
                <a:ea typeface="Times New Roman" panose="02020603050405020304" pitchFamily="18" charset="0"/>
              </a:rPr>
              <a:t>Does hosting a major tournament help a country's chances in the tournament?</a:t>
            </a:r>
            <a:endParaRPr lang="en-US" sz="4400" dirty="0"/>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29</a:t>
            </a:fld>
            <a:endParaRPr lang="en-US" dirty="0"/>
          </a:p>
        </p:txBody>
      </p:sp>
      <p:pic>
        <p:nvPicPr>
          <p:cNvPr id="5" name="Picture 4">
            <a:extLst>
              <a:ext uri="{FF2B5EF4-FFF2-40B4-BE49-F238E27FC236}">
                <a16:creationId xmlns:a16="http://schemas.microsoft.com/office/drawing/2014/main" id="{3E6F5E91-4201-337B-C109-BC900C4D0BFB}"/>
              </a:ext>
            </a:extLst>
          </p:cNvPr>
          <p:cNvPicPr>
            <a:picLocks noChangeAspect="1"/>
          </p:cNvPicPr>
          <p:nvPr/>
        </p:nvPicPr>
        <p:blipFill>
          <a:blip r:embed="rId3"/>
          <a:stretch>
            <a:fillRect/>
          </a:stretch>
        </p:blipFill>
        <p:spPr>
          <a:xfrm>
            <a:off x="761211" y="957300"/>
            <a:ext cx="10363200" cy="5610701"/>
          </a:xfrm>
          <a:prstGeom prst="rect">
            <a:avLst/>
          </a:prstGeom>
        </p:spPr>
      </p:pic>
    </p:spTree>
    <p:extLst>
      <p:ext uri="{BB962C8B-B14F-4D97-AF65-F5344CB8AC3E}">
        <p14:creationId xmlns:p14="http://schemas.microsoft.com/office/powerpoint/2010/main" val="2253250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C6E3E-CC52-2AF3-33C8-81F92CF277E6}"/>
              </a:ext>
            </a:extLst>
          </p:cNvPr>
          <p:cNvSpPr>
            <a:spLocks noGrp="1"/>
          </p:cNvSpPr>
          <p:nvPr>
            <p:ph type="title"/>
          </p:nvPr>
        </p:nvSpPr>
        <p:spPr>
          <a:xfrm>
            <a:off x="0" y="110571"/>
            <a:ext cx="7796464" cy="693256"/>
          </a:xfrm>
        </p:spPr>
        <p:txBody>
          <a:bodyPr/>
          <a:lstStyle/>
          <a:p>
            <a:pPr lvl="0" fontAlgn="base">
              <a:spcAft>
                <a:spcPts val="600"/>
              </a:spcAft>
              <a:buSzPts val="1400"/>
            </a:pPr>
            <a:r>
              <a:rPr lang="en-IN" sz="2400" b="1" dirty="0">
                <a:solidFill>
                  <a:schemeClr val="accent2">
                    <a:lumMod val="75000"/>
                  </a:schemeClr>
                </a:solidFill>
                <a:effectLst/>
                <a:latin typeface="Times New Roman" panose="02020603050405020304" pitchFamily="18" charset="0"/>
                <a:ea typeface="Times New Roman" panose="02020603050405020304" pitchFamily="18" charset="0"/>
              </a:rPr>
              <a:t>Introduction:</a:t>
            </a:r>
          </a:p>
        </p:txBody>
      </p:sp>
      <p:sp>
        <p:nvSpPr>
          <p:cNvPr id="3" name="Slide Number Placeholder 2">
            <a:extLst>
              <a:ext uri="{FF2B5EF4-FFF2-40B4-BE49-F238E27FC236}">
                <a16:creationId xmlns:a16="http://schemas.microsoft.com/office/drawing/2014/main" id="{E03BD50C-E9DF-3124-B210-CEB74F968738}"/>
              </a:ext>
            </a:extLst>
          </p:cNvPr>
          <p:cNvSpPr>
            <a:spLocks noGrp="1"/>
          </p:cNvSpPr>
          <p:nvPr>
            <p:ph type="sldNum" sz="quarter" idx="10"/>
          </p:nvPr>
        </p:nvSpPr>
        <p:spPr/>
        <p:txBody>
          <a:bodyPr/>
          <a:lstStyle/>
          <a:p>
            <a:fld id="{48F63A3B-78C7-47BE-AE5E-E10140E04643}" type="slidenum">
              <a:rPr lang="en-US" smtClean="0"/>
              <a:pPr/>
              <a:t>3</a:t>
            </a:fld>
            <a:endParaRPr lang="en-US" dirty="0"/>
          </a:p>
        </p:txBody>
      </p:sp>
      <p:sp>
        <p:nvSpPr>
          <p:cNvPr id="4" name="TextBox 3"/>
          <p:cNvSpPr txBox="1"/>
          <p:nvPr/>
        </p:nvSpPr>
        <p:spPr>
          <a:xfrm>
            <a:off x="256674" y="1179093"/>
            <a:ext cx="7940842" cy="3416320"/>
          </a:xfrm>
          <a:prstGeom prst="rect">
            <a:avLst/>
          </a:prstGeom>
          <a:noFill/>
        </p:spPr>
        <p:txBody>
          <a:bodyPr wrap="square" rtlCol="0">
            <a:spAutoFit/>
          </a:bodyPr>
          <a:lstStyle/>
          <a:p>
            <a:r>
              <a:rPr lang="en-US" sz="2400" b="1" dirty="0" smtClean="0"/>
              <a:t>Importing the necessary modules:</a:t>
            </a:r>
          </a:p>
          <a:p>
            <a:r>
              <a:rPr lang="en-US" sz="2400" b="1" dirty="0"/>
              <a:t>	</a:t>
            </a:r>
            <a:r>
              <a:rPr lang="en-US" sz="2400" b="1" dirty="0" smtClean="0"/>
              <a:t>	</a:t>
            </a:r>
          </a:p>
          <a:p>
            <a:pPr lvl="0" defTabSz="914400" eaLnBrk="0" fontAlgn="base" hangingPunct="0">
              <a:spcBef>
                <a:spcPct val="0"/>
              </a:spcBef>
              <a:spcAft>
                <a:spcPct val="0"/>
              </a:spcAft>
            </a:pPr>
            <a:r>
              <a:rPr lang="en-US" sz="2400" b="1" dirty="0"/>
              <a:t>	</a:t>
            </a:r>
            <a:r>
              <a:rPr lang="en-US" altLang="en-US" sz="2400" dirty="0">
                <a:latin typeface="Arial" panose="020B0604020202020204" pitchFamily="34" charset="0"/>
              </a:rPr>
              <a:t>the required libraries—</a:t>
            </a:r>
            <a:r>
              <a:rPr lang="en-US" altLang="en-US" sz="2400" b="1" dirty="0" err="1">
                <a:latin typeface="Arial" panose="020B0604020202020204" pitchFamily="34" charset="0"/>
              </a:rPr>
              <a:t>dplyr</a:t>
            </a:r>
            <a:r>
              <a:rPr lang="en-US" altLang="en-US" sz="2400" dirty="0">
                <a:latin typeface="Arial" panose="020B0604020202020204" pitchFamily="34" charset="0"/>
              </a:rPr>
              <a:t>, </a:t>
            </a:r>
            <a:r>
              <a:rPr lang="en-US" altLang="en-US" sz="2400" b="1" dirty="0" err="1">
                <a:latin typeface="Arial" panose="020B0604020202020204" pitchFamily="34" charset="0"/>
              </a:rPr>
              <a:t>readr</a:t>
            </a:r>
            <a:r>
              <a:rPr lang="en-US" altLang="en-US" sz="2400" dirty="0">
                <a:latin typeface="Arial" panose="020B0604020202020204" pitchFamily="34" charset="0"/>
              </a:rPr>
              <a:t>, </a:t>
            </a:r>
            <a:r>
              <a:rPr lang="en-US" altLang="en-US" sz="2400" b="1" dirty="0" err="1">
                <a:latin typeface="Arial" panose="020B0604020202020204" pitchFamily="34" charset="0"/>
              </a:rPr>
              <a:t>lubridate</a:t>
            </a:r>
            <a:r>
              <a:rPr lang="en-US" altLang="en-US" sz="2400" dirty="0">
                <a:latin typeface="Arial" panose="020B0604020202020204" pitchFamily="34" charset="0"/>
              </a:rPr>
              <a:t>, and </a:t>
            </a:r>
            <a:r>
              <a:rPr lang="en-US" altLang="en-US" sz="2400" b="1" dirty="0">
                <a:latin typeface="Arial" panose="020B0604020202020204" pitchFamily="34" charset="0"/>
              </a:rPr>
              <a:t>ggplot2</a:t>
            </a:r>
            <a:r>
              <a:rPr lang="en-US" altLang="en-US" sz="2400" dirty="0">
                <a:latin typeface="Arial" panose="020B0604020202020204" pitchFamily="34" charset="0"/>
              </a:rPr>
              <a:t>—are loaded. These packages facilitate data manipulation, reading, date handling, and visualization. The CSV file containing football match results is then read into a </a:t>
            </a:r>
            <a:r>
              <a:rPr lang="en-US" altLang="en-US" sz="2400" dirty="0" err="1">
                <a:latin typeface="Arial" panose="020B0604020202020204" pitchFamily="34" charset="0"/>
              </a:rPr>
              <a:t>DataFrame</a:t>
            </a:r>
            <a:r>
              <a:rPr lang="en-US" altLang="en-US" sz="2400" dirty="0">
                <a:latin typeface="Arial" panose="020B0604020202020204" pitchFamily="34" charset="0"/>
              </a:rPr>
              <a:t> </a:t>
            </a:r>
            <a:r>
              <a:rPr lang="en-US" altLang="en-US" sz="2400" dirty="0" smtClean="0">
                <a:latin typeface="Arial" panose="020B0604020202020204" pitchFamily="34" charset="0"/>
              </a:rPr>
              <a:t>named results.</a:t>
            </a:r>
            <a:endParaRPr lang="en-US" altLang="en-US" sz="2400" dirty="0">
              <a:latin typeface="Arial" panose="020B0604020202020204" pitchFamily="34" charset="0"/>
            </a:endParaRPr>
          </a:p>
          <a:p>
            <a:pPr lvl="0" defTabSz="914400" eaLnBrk="0" fontAlgn="base" hangingPunct="0">
              <a:spcBef>
                <a:spcPct val="0"/>
              </a:spcBef>
              <a:spcAft>
                <a:spcPct val="0"/>
              </a:spcAft>
            </a:pPr>
            <a:endParaRPr lang="en-US" altLang="en-US" sz="2400" dirty="0">
              <a:latin typeface="Arial" panose="020B0604020202020204" pitchFamily="34" charset="0"/>
            </a:endParaRPr>
          </a:p>
          <a:p>
            <a:endParaRPr lang="en-US" sz="2400" b="1" dirty="0"/>
          </a:p>
        </p:txBody>
      </p:sp>
      <p:pic>
        <p:nvPicPr>
          <p:cNvPr id="7" name="Picture 6"/>
          <p:cNvPicPr>
            <a:picLocks noChangeAspect="1"/>
          </p:cNvPicPr>
          <p:nvPr/>
        </p:nvPicPr>
        <p:blipFill>
          <a:blip r:embed="rId2"/>
          <a:stretch>
            <a:fillRect/>
          </a:stretch>
        </p:blipFill>
        <p:spPr>
          <a:xfrm>
            <a:off x="375298" y="4218099"/>
            <a:ext cx="9869277" cy="1505160"/>
          </a:xfrm>
          <a:prstGeom prst="rect">
            <a:avLst/>
          </a:prstGeom>
        </p:spPr>
      </p:pic>
    </p:spTree>
    <p:extLst>
      <p:ext uri="{BB962C8B-B14F-4D97-AF65-F5344CB8AC3E}">
        <p14:creationId xmlns:p14="http://schemas.microsoft.com/office/powerpoint/2010/main" val="25936897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4446954" y="0"/>
            <a:ext cx="2711939" cy="616395"/>
          </a:xfrm>
        </p:spPr>
        <p:txBody>
          <a:bodyPr/>
          <a:lstStyle/>
          <a:p>
            <a:r>
              <a:rPr lang="en-US" dirty="0"/>
              <a:t>ANSWER</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30</a:t>
            </a:fld>
            <a:endParaRPr lang="en-US" dirty="0"/>
          </a:p>
        </p:txBody>
      </p:sp>
      <p:sp>
        <p:nvSpPr>
          <p:cNvPr id="11" name="TextBox 10">
            <a:extLst>
              <a:ext uri="{FF2B5EF4-FFF2-40B4-BE49-F238E27FC236}">
                <a16:creationId xmlns:a16="http://schemas.microsoft.com/office/drawing/2014/main" id="{85ADEFA9-59DF-C5B5-D072-C302755B2FF4}"/>
              </a:ext>
            </a:extLst>
          </p:cNvPr>
          <p:cNvSpPr txBox="1"/>
          <p:nvPr/>
        </p:nvSpPr>
        <p:spPr>
          <a:xfrm>
            <a:off x="2197768" y="1941095"/>
            <a:ext cx="8406064" cy="2248693"/>
          </a:xfrm>
          <a:prstGeom prst="rect">
            <a:avLst/>
          </a:prstGeom>
          <a:noFill/>
        </p:spPr>
        <p:txBody>
          <a:bodyPr wrap="square">
            <a:spAutoFit/>
          </a:bodyPr>
          <a:lstStyle/>
          <a:p>
            <a:pPr lvl="1">
              <a:lnSpc>
                <a:spcPct val="150000"/>
              </a:lnSpc>
              <a:spcAft>
                <a:spcPts val="800"/>
              </a:spcAft>
            </a:pPr>
            <a:r>
              <a:rPr lang="en-US" sz="2400"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The bar plot shows that </a:t>
            </a:r>
            <a:r>
              <a:rPr lang="en-US" sz="2400" b="1"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a host country is significantly more likely to win a match</a:t>
            </a:r>
            <a:r>
              <a:rPr lang="en-US" sz="2400" kern="100" dirty="0">
                <a:solidFill>
                  <a:srgbClr val="3C4043"/>
                </a:solidFill>
                <a:effectLst/>
                <a:latin typeface="Arial" panose="020B0604020202020204" pitchFamily="34" charset="0"/>
                <a:ea typeface="Calibri" panose="020F0502020204030204" pitchFamily="34" charset="0"/>
                <a:cs typeface="Latha" panose="020B0604020202020204" pitchFamily="34" charset="0"/>
              </a:rPr>
              <a:t>, while a non-host is more likely to lose. This indicates a clear average advantage for host countries</a:t>
            </a:r>
            <a:endParaRPr lang="en-IN" sz="2400" kern="1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4271954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0" y="0"/>
            <a:ext cx="4181230" cy="522610"/>
          </a:xfrm>
        </p:spPr>
        <p:txBody>
          <a:bodyPr/>
          <a:lstStyle/>
          <a:p>
            <a:r>
              <a:rPr lang="en-US" sz="3200" dirty="0"/>
              <a:t>CODE SEGMENT:</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31</a:t>
            </a:fld>
            <a:endParaRPr lang="en-US" dirty="0"/>
          </a:p>
        </p:txBody>
      </p:sp>
      <p:sp>
        <p:nvSpPr>
          <p:cNvPr id="5" name="AutoShape 2">
            <a:extLst>
              <a:ext uri="{FF2B5EF4-FFF2-40B4-BE49-F238E27FC236}">
                <a16:creationId xmlns:a16="http://schemas.microsoft.com/office/drawing/2014/main" id="{99541EAC-586E-9898-3B4D-100DCF18AB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7" name="Picture 6">
            <a:extLst>
              <a:ext uri="{FF2B5EF4-FFF2-40B4-BE49-F238E27FC236}">
                <a16:creationId xmlns:a16="http://schemas.microsoft.com/office/drawing/2014/main" id="{D431734A-9500-63CA-484D-F3D5069516E5}"/>
              </a:ext>
            </a:extLst>
          </p:cNvPr>
          <p:cNvPicPr>
            <a:picLocks noChangeAspect="1"/>
          </p:cNvPicPr>
          <p:nvPr/>
        </p:nvPicPr>
        <p:blipFill>
          <a:blip r:embed="rId3"/>
          <a:stretch>
            <a:fillRect/>
          </a:stretch>
        </p:blipFill>
        <p:spPr>
          <a:xfrm>
            <a:off x="765973" y="758647"/>
            <a:ext cx="8866560" cy="5645505"/>
          </a:xfrm>
          <a:prstGeom prst="rect">
            <a:avLst/>
          </a:prstGeom>
        </p:spPr>
      </p:pic>
    </p:spTree>
    <p:extLst>
      <p:ext uri="{BB962C8B-B14F-4D97-AF65-F5344CB8AC3E}">
        <p14:creationId xmlns:p14="http://schemas.microsoft.com/office/powerpoint/2010/main" val="4219004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476738" y="-206963"/>
            <a:ext cx="11527281" cy="1091627"/>
          </a:xfrm>
        </p:spPr>
        <p:txBody>
          <a:bodyPr/>
          <a:lstStyle/>
          <a:p>
            <a:r>
              <a:rPr lang="en-US" sz="4400" kern="100" dirty="0">
                <a:latin typeface="Calibri" panose="020F0502020204030204" pitchFamily="34" charset="0"/>
                <a:ea typeface="Calibri" panose="020F0502020204030204" pitchFamily="34" charset="0"/>
                <a:cs typeface="Latha" panose="020B0604020202020204" pitchFamily="34" charset="0"/>
              </a:rPr>
              <a:t>9</a:t>
            </a:r>
            <a:r>
              <a:rPr lang="en-US" sz="4400" kern="100" dirty="0">
                <a:effectLst/>
                <a:latin typeface="Calibri" panose="020F0502020204030204" pitchFamily="34" charset="0"/>
                <a:ea typeface="Calibri" panose="020F0502020204030204" pitchFamily="34" charset="0"/>
                <a:cs typeface="Latha" panose="020B0604020202020204" pitchFamily="34" charset="0"/>
              </a:rPr>
              <a:t>.</a:t>
            </a:r>
            <a:r>
              <a:rPr lang="en-US" sz="2400" b="1" u="sng" dirty="0">
                <a:effectLst/>
                <a:latin typeface="Calibri" panose="020F0502020204030204" pitchFamily="34" charset="0"/>
                <a:ea typeface="Calibri" panose="020F0502020204030204" pitchFamily="34" charset="0"/>
                <a:cs typeface="Latha" panose="020B0604020202020204" pitchFamily="34" charset="0"/>
              </a:rPr>
              <a:t> Which teams are the most active in playing friendlies and friendly tournaments - does it help or hurt them:</a:t>
            </a:r>
            <a:endParaRPr lang="en-US" sz="4400" dirty="0"/>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32</a:t>
            </a:fld>
            <a:endParaRPr lang="en-US" dirty="0"/>
          </a:p>
        </p:txBody>
      </p:sp>
      <p:pic>
        <p:nvPicPr>
          <p:cNvPr id="2" name="Picture 1">
            <a:extLst>
              <a:ext uri="{FF2B5EF4-FFF2-40B4-BE49-F238E27FC236}">
                <a16:creationId xmlns:a16="http://schemas.microsoft.com/office/drawing/2014/main" id="{50D4D36C-0070-A242-74E9-57F1E85EC933}"/>
              </a:ext>
            </a:extLst>
          </p:cNvPr>
          <p:cNvPicPr>
            <a:picLocks noChangeAspect="1"/>
          </p:cNvPicPr>
          <p:nvPr/>
        </p:nvPicPr>
        <p:blipFill>
          <a:blip r:embed="rId3"/>
          <a:stretch>
            <a:fillRect/>
          </a:stretch>
        </p:blipFill>
        <p:spPr>
          <a:xfrm>
            <a:off x="1652337" y="1083969"/>
            <a:ext cx="9539036" cy="5723421"/>
          </a:xfrm>
          <a:prstGeom prst="rect">
            <a:avLst/>
          </a:prstGeom>
        </p:spPr>
      </p:pic>
    </p:spTree>
    <p:extLst>
      <p:ext uri="{BB962C8B-B14F-4D97-AF65-F5344CB8AC3E}">
        <p14:creationId xmlns:p14="http://schemas.microsoft.com/office/powerpoint/2010/main" val="176993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4446954" y="0"/>
            <a:ext cx="2711939" cy="616395"/>
          </a:xfrm>
        </p:spPr>
        <p:txBody>
          <a:bodyPr/>
          <a:lstStyle/>
          <a:p>
            <a:r>
              <a:rPr lang="en-US" dirty="0"/>
              <a:t>ANSWER</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33</a:t>
            </a:fld>
            <a:endParaRPr lang="en-US" dirty="0"/>
          </a:p>
        </p:txBody>
      </p:sp>
      <p:sp>
        <p:nvSpPr>
          <p:cNvPr id="11" name="TextBox 10">
            <a:extLst>
              <a:ext uri="{FF2B5EF4-FFF2-40B4-BE49-F238E27FC236}">
                <a16:creationId xmlns:a16="http://schemas.microsoft.com/office/drawing/2014/main" id="{85ADEFA9-59DF-C5B5-D072-C302755B2FF4}"/>
              </a:ext>
            </a:extLst>
          </p:cNvPr>
          <p:cNvSpPr txBox="1"/>
          <p:nvPr/>
        </p:nvSpPr>
        <p:spPr>
          <a:xfrm>
            <a:off x="1299411" y="928688"/>
            <a:ext cx="10571747" cy="5921044"/>
          </a:xfrm>
          <a:prstGeom prst="rect">
            <a:avLst/>
          </a:prstGeom>
          <a:noFill/>
        </p:spPr>
        <p:txBody>
          <a:bodyPr wrap="square">
            <a:spAutoFit/>
          </a:bodyPr>
          <a:lstStyle/>
          <a:p>
            <a:pPr marL="228600">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Latha" panose="020B0604020202020204" pitchFamily="34" charset="0"/>
              </a:rPr>
              <a:t>1.High Number of Friendly Matches with High Win Percentages</a:t>
            </a: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07000"/>
              </a:lnSpc>
              <a:buFont typeface="+mj-lt"/>
              <a:buAutoNum type="alphaLcPeriod"/>
            </a:pP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Teams like </a:t>
            </a:r>
            <a:r>
              <a:rPr lang="en-US" sz="1400" b="1" kern="0" dirty="0">
                <a:effectLst/>
                <a:latin typeface="Times New Roman" panose="02020603050405020304" pitchFamily="18" charset="0"/>
                <a:ea typeface="Times New Roman" panose="02020603050405020304" pitchFamily="18" charset="0"/>
                <a:cs typeface="Latha" panose="020B0604020202020204" pitchFamily="34" charset="0"/>
              </a:rPr>
              <a:t>Brazil, Spain, and Italy</a:t>
            </a: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 show a high number of friendly matches and win percentages above 59%. This indicates that they perform well in friendlies, suggesting that frequent participation may help them stay competitive and fine-tune their strategies.</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07000"/>
              </a:lnSpc>
              <a:spcAft>
                <a:spcPts val="800"/>
              </a:spcAft>
              <a:buFont typeface="+mj-lt"/>
              <a:buAutoNum type="alphaLcPeriod"/>
            </a:pPr>
            <a:r>
              <a:rPr lang="en-US" sz="1400" b="1" kern="0" dirty="0">
                <a:effectLst/>
                <a:latin typeface="Times New Roman" panose="02020603050405020304" pitchFamily="18" charset="0"/>
                <a:ea typeface="Times New Roman" panose="02020603050405020304" pitchFamily="18" charset="0"/>
                <a:cs typeface="Latha" panose="020B0604020202020204" pitchFamily="34" charset="0"/>
              </a:rPr>
              <a:t>Brazil</a:t>
            </a: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 in particular, stands out with a very high win percentage (75.8%) and low loss percentage (6.49%). This shows that playing many friendly matches seems to benefit them, allowing them to build momentum and maintain a strong form.</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pPr marL="228600">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Latha" panose="020B0604020202020204" pitchFamily="34" charset="0"/>
              </a:rPr>
              <a:t>2.High Number of Friendly Matches with Moderate Win Percentages</a:t>
            </a: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07000"/>
              </a:lnSpc>
              <a:buFont typeface="+mj-lt"/>
              <a:buAutoNum type="alphaLcPeriod"/>
            </a:pP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Teams like </a:t>
            </a:r>
            <a:r>
              <a:rPr lang="en-US" sz="1400" b="1" kern="0" dirty="0">
                <a:effectLst/>
                <a:latin typeface="Times New Roman" panose="02020603050405020304" pitchFamily="18" charset="0"/>
                <a:ea typeface="Times New Roman" panose="02020603050405020304" pitchFamily="18" charset="0"/>
                <a:cs typeface="Latha" panose="020B0604020202020204" pitchFamily="34" charset="0"/>
              </a:rPr>
              <a:t>Mexico, France, and Sweden</a:t>
            </a: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 have win percentages around 50-56%. This indicates that while they frequently participate in friendly matches, their performance is balanced between wins and losses. For these teams, friendlies may not significantly harm or benefit their competitive form but still provide valuable practice.</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mj-lt"/>
              <a:buAutoNum type="arabicPeriod" startAt="3"/>
            </a:pPr>
            <a:r>
              <a:rPr lang="en-US" sz="1400" b="1" kern="0" dirty="0">
                <a:effectLst/>
                <a:latin typeface="Times New Roman" panose="02020603050405020304" pitchFamily="18" charset="0"/>
                <a:ea typeface="Times New Roman" panose="02020603050405020304" pitchFamily="18" charset="0"/>
                <a:cs typeface="Latha" panose="020B0604020202020204" pitchFamily="34" charset="0"/>
              </a:rPr>
              <a:t>High Loss Percentages Despite Frequent Friendlies</a:t>
            </a: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07000"/>
              </a:lnSpc>
              <a:buFont typeface="+mj-lt"/>
              <a:buAutoNum type="alphaLcPeriod"/>
            </a:pP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Teams such as </a:t>
            </a:r>
            <a:r>
              <a:rPr lang="en-US" sz="1400" b="1" kern="0" dirty="0">
                <a:effectLst/>
                <a:latin typeface="Times New Roman" panose="02020603050405020304" pitchFamily="18" charset="0"/>
                <a:ea typeface="Times New Roman" panose="02020603050405020304" pitchFamily="18" charset="0"/>
                <a:cs typeface="Latha" panose="020B0604020202020204" pitchFamily="34" charset="0"/>
              </a:rPr>
              <a:t>Austria, Switzerland, and Belgium</a:t>
            </a: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 have relatively higher loss percentages (over 30%). This suggests that, despite playing many friendlies, they tend to struggle more often. It could indicate that these teams might not be using the friendlies as effectively for preparation or that they face stronger opponents in these matches.</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mj-lt"/>
              <a:buAutoNum type="arabicPeriod" startAt="3"/>
            </a:pPr>
            <a:r>
              <a:rPr lang="en-US" sz="1400" b="1" kern="0" dirty="0">
                <a:effectLst/>
                <a:latin typeface="Times New Roman" panose="02020603050405020304" pitchFamily="18" charset="0"/>
                <a:ea typeface="Times New Roman" panose="02020603050405020304" pitchFamily="18" charset="0"/>
                <a:cs typeface="Latha" panose="020B0604020202020204" pitchFamily="34" charset="0"/>
              </a:rPr>
              <a:t>Correlation Between Win Percentages and Tournament Success</a:t>
            </a: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07000"/>
              </a:lnSpc>
              <a:buFont typeface="+mj-lt"/>
              <a:buAutoNum type="alphaLcPeriod"/>
            </a:pP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The teams with higher win percentages in friendlies (e.g., </a:t>
            </a:r>
            <a:r>
              <a:rPr lang="en-US" sz="1400" b="1" kern="0" dirty="0">
                <a:effectLst/>
                <a:latin typeface="Times New Roman" panose="02020603050405020304" pitchFamily="18" charset="0"/>
                <a:ea typeface="Times New Roman" panose="02020603050405020304" pitchFamily="18" charset="0"/>
                <a:cs typeface="Latha" panose="020B0604020202020204" pitchFamily="34" charset="0"/>
              </a:rPr>
              <a:t>Brazil, Spain, Italy, England</a:t>
            </a: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 are generally more successful in major tournaments, suggesting that consistently strong performance in friendlies may be an indicator of overall team strength and preparedness.</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pPr marL="742950" lvl="1" indent="-285750">
              <a:lnSpc>
                <a:spcPct val="107000"/>
              </a:lnSpc>
              <a:buFont typeface="+mj-lt"/>
              <a:buAutoNum type="alphaLcPeriod"/>
            </a:pP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Conversely, teams with lower win percentages may not use friendlies as effectively for preparation, or they may schedule friendlies against stronger opponents, leading to more losses.</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mj-lt"/>
              <a:buAutoNum type="arabicPeriod" startAt="3"/>
            </a:pPr>
            <a:r>
              <a:rPr lang="en-US" sz="1400" b="1" kern="0" dirty="0">
                <a:effectLst/>
                <a:latin typeface="Times New Roman" panose="02020603050405020304" pitchFamily="18" charset="0"/>
                <a:ea typeface="Times New Roman" panose="02020603050405020304" pitchFamily="18" charset="0"/>
                <a:cs typeface="Latha" panose="020B0604020202020204" pitchFamily="34" charset="0"/>
              </a:rPr>
              <a:t>Conclusion:</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pPr lvl="2">
              <a:lnSpc>
                <a:spcPct val="107000"/>
              </a:lnSpc>
              <a:spcAft>
                <a:spcPts val="800"/>
              </a:spcAft>
            </a:pP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The data suggests that teams actively participating in friendlies can benefit from the practice if they manage to maintain a higher win percentage, as seen with </a:t>
            </a:r>
            <a:r>
              <a:rPr lang="en-US" sz="1400" b="1" kern="0" dirty="0">
                <a:effectLst/>
                <a:latin typeface="Times New Roman" panose="02020603050405020304" pitchFamily="18" charset="0"/>
                <a:ea typeface="Times New Roman" panose="02020603050405020304" pitchFamily="18" charset="0"/>
                <a:cs typeface="Latha" panose="020B0604020202020204" pitchFamily="34" charset="0"/>
              </a:rPr>
              <a:t>Brazil, Italy, and Spain</a:t>
            </a:r>
            <a:r>
              <a:rPr lang="en-US" sz="1400" kern="0" dirty="0">
                <a:effectLst/>
                <a:latin typeface="Times New Roman" panose="02020603050405020304" pitchFamily="18" charset="0"/>
                <a:ea typeface="Times New Roman" panose="02020603050405020304" pitchFamily="18" charset="0"/>
                <a:cs typeface="Latha" panose="020B0604020202020204" pitchFamily="34" charset="0"/>
              </a:rPr>
              <a:t>. However, for teams with higher loss rates, frequent friendlies might not provide the same benefit, potentially highlighting areas that need improvement. Thus, playing friendlies can help teams sharpen their skills and strategies, but the impact varies depending on how well they perform in these matches.</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4016778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0" y="0"/>
            <a:ext cx="4181230" cy="522610"/>
          </a:xfrm>
        </p:spPr>
        <p:txBody>
          <a:bodyPr/>
          <a:lstStyle/>
          <a:p>
            <a:r>
              <a:rPr lang="en-US" sz="3200" dirty="0"/>
              <a:t>CODE SEGMENT:</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34</a:t>
            </a:fld>
            <a:endParaRPr lang="en-US" dirty="0"/>
          </a:p>
        </p:txBody>
      </p:sp>
      <p:sp>
        <p:nvSpPr>
          <p:cNvPr id="5" name="AutoShape 2">
            <a:extLst>
              <a:ext uri="{FF2B5EF4-FFF2-40B4-BE49-F238E27FC236}">
                <a16:creationId xmlns:a16="http://schemas.microsoft.com/office/drawing/2014/main" id="{99541EAC-586E-9898-3B4D-100DCF18AB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6" name="Picture 5">
            <a:extLst>
              <a:ext uri="{FF2B5EF4-FFF2-40B4-BE49-F238E27FC236}">
                <a16:creationId xmlns:a16="http://schemas.microsoft.com/office/drawing/2014/main" id="{D9E60AAB-237E-8D27-1411-2D156440E45F}"/>
              </a:ext>
            </a:extLst>
          </p:cNvPr>
          <p:cNvPicPr>
            <a:picLocks noChangeAspect="1"/>
          </p:cNvPicPr>
          <p:nvPr/>
        </p:nvPicPr>
        <p:blipFill>
          <a:blip r:embed="rId3"/>
          <a:stretch>
            <a:fillRect/>
          </a:stretch>
        </p:blipFill>
        <p:spPr>
          <a:xfrm>
            <a:off x="765973" y="692943"/>
            <a:ext cx="8602616" cy="5905147"/>
          </a:xfrm>
          <a:prstGeom prst="rect">
            <a:avLst/>
          </a:prstGeom>
        </p:spPr>
      </p:pic>
    </p:spTree>
    <p:extLst>
      <p:ext uri="{BB962C8B-B14F-4D97-AF65-F5344CB8AC3E}">
        <p14:creationId xmlns:p14="http://schemas.microsoft.com/office/powerpoint/2010/main" val="1825836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3"/>
          </p:nvPr>
        </p:nvSpPr>
        <p:spPr>
          <a:xfrm>
            <a:off x="914399" y="2331791"/>
            <a:ext cx="7507705" cy="4165262"/>
          </a:xfrm>
        </p:spPr>
        <p:txBody>
          <a:bodyPr>
            <a:normAutofit fontScale="92500"/>
          </a:bodyPr>
          <a:lstStyle/>
          <a:p>
            <a:r>
              <a:rPr lang="en-US" dirty="0"/>
              <a:t>We observed an overall increase in matches played over the years, with notable dips during historical events like World War II and the COVID-19 pandemic. Teams such as Brazil have consistently demonstrated strong performance, particularly in friendly matches, suggesting a correlation between frequent play and competitive success. Additionally, the advantage of host countries in major tournaments underscores the importance of home-ground support. These insights not only enrich our understanding of football's evolution but also provide a foundation for future research into strategies for improving team performance on the global stage.</a:t>
            </a:r>
          </a:p>
        </p:txBody>
      </p:sp>
      <p:sp>
        <p:nvSpPr>
          <p:cNvPr id="4" name="Picture Placeholder 3"/>
          <p:cNvSpPr>
            <a:spLocks noGrp="1"/>
          </p:cNvSpPr>
          <p:nvPr>
            <p:ph type="pic" sz="quarter" idx="14"/>
          </p:nvPr>
        </p:nvSpPr>
        <p:spPr/>
      </p:sp>
      <p:sp>
        <p:nvSpPr>
          <p:cNvPr id="5" name="Slide Number Placeholder 4"/>
          <p:cNvSpPr>
            <a:spLocks noGrp="1"/>
          </p:cNvSpPr>
          <p:nvPr>
            <p:ph type="sldNum" sz="quarter" idx="10"/>
          </p:nvPr>
        </p:nvSpPr>
        <p:spPr/>
        <p:txBody>
          <a:bodyPr/>
          <a:lstStyle/>
          <a:p>
            <a:fld id="{48F63A3B-78C7-47BE-AE5E-E10140E04643}" type="slidenum">
              <a:rPr lang="en-US" smtClean="0"/>
              <a:pPr/>
              <a:t>35</a:t>
            </a:fld>
            <a:endParaRPr lang="en-US" dirty="0"/>
          </a:p>
        </p:txBody>
      </p:sp>
    </p:spTree>
    <p:extLst>
      <p:ext uri="{BB962C8B-B14F-4D97-AF65-F5344CB8AC3E}">
        <p14:creationId xmlns:p14="http://schemas.microsoft.com/office/powerpoint/2010/main" val="354161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C6E3E-CC52-2AF3-33C8-81F92CF277E6}"/>
              </a:ext>
            </a:extLst>
          </p:cNvPr>
          <p:cNvSpPr>
            <a:spLocks noGrp="1"/>
          </p:cNvSpPr>
          <p:nvPr>
            <p:ph type="title"/>
          </p:nvPr>
        </p:nvSpPr>
        <p:spPr>
          <a:xfrm>
            <a:off x="0" y="110571"/>
            <a:ext cx="7796464" cy="693256"/>
          </a:xfrm>
        </p:spPr>
        <p:txBody>
          <a:bodyPr/>
          <a:lstStyle/>
          <a:p>
            <a:pPr lvl="0" fontAlgn="base">
              <a:spcAft>
                <a:spcPts val="600"/>
              </a:spcAft>
              <a:buSzPts val="1400"/>
            </a:pPr>
            <a:r>
              <a:rPr lang="en-IN" sz="2400" b="1" dirty="0">
                <a:solidFill>
                  <a:schemeClr val="accent2">
                    <a:lumMod val="75000"/>
                  </a:schemeClr>
                </a:solidFill>
                <a:effectLst/>
                <a:latin typeface="Times New Roman" panose="02020603050405020304" pitchFamily="18" charset="0"/>
                <a:ea typeface="Times New Roman" panose="02020603050405020304" pitchFamily="18" charset="0"/>
              </a:rPr>
              <a:t>Introduction:</a:t>
            </a:r>
          </a:p>
        </p:txBody>
      </p:sp>
      <p:sp>
        <p:nvSpPr>
          <p:cNvPr id="3" name="Slide Number Placeholder 2">
            <a:extLst>
              <a:ext uri="{FF2B5EF4-FFF2-40B4-BE49-F238E27FC236}">
                <a16:creationId xmlns:a16="http://schemas.microsoft.com/office/drawing/2014/main" id="{E03BD50C-E9DF-3124-B210-CEB74F968738}"/>
              </a:ext>
            </a:extLst>
          </p:cNvPr>
          <p:cNvSpPr>
            <a:spLocks noGrp="1"/>
          </p:cNvSpPr>
          <p:nvPr>
            <p:ph type="sldNum" sz="quarter" idx="10"/>
          </p:nvPr>
        </p:nvSpPr>
        <p:spPr/>
        <p:txBody>
          <a:bodyPr/>
          <a:lstStyle/>
          <a:p>
            <a:fld id="{48F63A3B-78C7-47BE-AE5E-E10140E04643}" type="slidenum">
              <a:rPr lang="en-US" smtClean="0"/>
              <a:pPr/>
              <a:t>4</a:t>
            </a:fld>
            <a:endParaRPr lang="en-US" dirty="0"/>
          </a:p>
        </p:txBody>
      </p:sp>
      <p:sp>
        <p:nvSpPr>
          <p:cNvPr id="4" name="TextBox 3"/>
          <p:cNvSpPr txBox="1"/>
          <p:nvPr/>
        </p:nvSpPr>
        <p:spPr>
          <a:xfrm>
            <a:off x="256673" y="1179093"/>
            <a:ext cx="11309685" cy="6955750"/>
          </a:xfrm>
          <a:prstGeom prst="rect">
            <a:avLst/>
          </a:prstGeom>
          <a:noFill/>
        </p:spPr>
        <p:txBody>
          <a:bodyPr wrap="square" rtlCol="0">
            <a:spAutoFit/>
          </a:bodyPr>
          <a:lstStyle/>
          <a:p>
            <a:r>
              <a:rPr lang="en-US" sz="2400" b="1" dirty="0" smtClean="0"/>
              <a:t>Dataset description:</a:t>
            </a:r>
          </a:p>
          <a:p>
            <a:r>
              <a:rPr lang="en-US" altLang="en-US" sz="2400" dirty="0" smtClean="0"/>
              <a:t>T</a:t>
            </a:r>
            <a:r>
              <a:rPr lang="en-US" altLang="en-US" sz="2400" dirty="0" smtClean="0">
                <a:solidFill>
                  <a:srgbClr val="3C4043"/>
                </a:solidFill>
                <a:latin typeface="Inter"/>
              </a:rPr>
              <a:t>he </a:t>
            </a:r>
            <a:r>
              <a:rPr lang="en-US" altLang="en-US" sz="2400" dirty="0">
                <a:solidFill>
                  <a:srgbClr val="3C4043"/>
                </a:solidFill>
                <a:latin typeface="Inter"/>
              </a:rPr>
              <a:t>columns are:</a:t>
            </a:r>
            <a:endParaRPr lang="en-US" altLang="en-US" dirty="0"/>
          </a:p>
          <a:p>
            <a:pPr lvl="0" defTabSz="914400" eaLnBrk="0" fontAlgn="base" hangingPunct="0">
              <a:spcBef>
                <a:spcPct val="0"/>
              </a:spcBef>
              <a:spcAft>
                <a:spcPct val="0"/>
              </a:spcAft>
              <a:buFontTx/>
              <a:buChar char="•"/>
            </a:pPr>
            <a:r>
              <a:rPr lang="en-US" altLang="en-US" sz="2400" dirty="0">
                <a:solidFill>
                  <a:srgbClr val="3C4043"/>
                </a:solidFill>
                <a:latin typeface="Roboto Mono"/>
              </a:rPr>
              <a:t>date</a:t>
            </a:r>
            <a:r>
              <a:rPr lang="en-US" altLang="en-US" sz="2400" dirty="0">
                <a:solidFill>
                  <a:srgbClr val="3C4043"/>
                </a:solidFill>
                <a:latin typeface="inherit"/>
              </a:rPr>
              <a:t>: Date of the match.</a:t>
            </a:r>
          </a:p>
          <a:p>
            <a:pPr lvl="0" defTabSz="914400" eaLnBrk="0" fontAlgn="base" hangingPunct="0">
              <a:spcBef>
                <a:spcPct val="0"/>
              </a:spcBef>
              <a:spcAft>
                <a:spcPct val="0"/>
              </a:spcAft>
              <a:buFontTx/>
              <a:buChar char="•"/>
            </a:pPr>
            <a:r>
              <a:rPr lang="en-US" altLang="en-US" sz="2400" dirty="0" err="1">
                <a:solidFill>
                  <a:srgbClr val="3C4043"/>
                </a:solidFill>
                <a:latin typeface="Roboto Mono"/>
              </a:rPr>
              <a:t>home_team</a:t>
            </a:r>
            <a:r>
              <a:rPr lang="en-US" altLang="en-US" sz="2400" dirty="0">
                <a:solidFill>
                  <a:srgbClr val="3C4043"/>
                </a:solidFill>
                <a:latin typeface="inherit"/>
              </a:rPr>
              <a:t>: Name of the home team.</a:t>
            </a:r>
          </a:p>
          <a:p>
            <a:pPr lvl="0" defTabSz="914400" eaLnBrk="0" fontAlgn="base" hangingPunct="0">
              <a:spcBef>
                <a:spcPct val="0"/>
              </a:spcBef>
              <a:spcAft>
                <a:spcPct val="0"/>
              </a:spcAft>
              <a:buFontTx/>
              <a:buChar char="•"/>
            </a:pPr>
            <a:r>
              <a:rPr lang="en-US" altLang="en-US" sz="2400" dirty="0" err="1">
                <a:solidFill>
                  <a:srgbClr val="3C4043"/>
                </a:solidFill>
                <a:latin typeface="Roboto Mono"/>
              </a:rPr>
              <a:t>away_team</a:t>
            </a:r>
            <a:r>
              <a:rPr lang="en-US" altLang="en-US" sz="2400" dirty="0">
                <a:solidFill>
                  <a:srgbClr val="3C4043"/>
                </a:solidFill>
                <a:latin typeface="inherit"/>
              </a:rPr>
              <a:t>: Name of the away team.</a:t>
            </a:r>
          </a:p>
          <a:p>
            <a:pPr lvl="0" defTabSz="914400" eaLnBrk="0" fontAlgn="base" hangingPunct="0">
              <a:spcBef>
                <a:spcPct val="0"/>
              </a:spcBef>
              <a:spcAft>
                <a:spcPct val="0"/>
              </a:spcAft>
              <a:buFontTx/>
              <a:buChar char="•"/>
            </a:pPr>
            <a:r>
              <a:rPr lang="en-US" altLang="en-US" sz="2400" dirty="0" err="1">
                <a:solidFill>
                  <a:srgbClr val="3C4043"/>
                </a:solidFill>
                <a:latin typeface="Roboto Mono"/>
              </a:rPr>
              <a:t>home_score</a:t>
            </a:r>
            <a:r>
              <a:rPr lang="en-US" altLang="en-US" sz="2400" dirty="0">
                <a:solidFill>
                  <a:srgbClr val="3C4043"/>
                </a:solidFill>
                <a:latin typeface="inherit"/>
              </a:rPr>
              <a:t>: Full-time home team score including extra time, not including penalty-shootouts.</a:t>
            </a:r>
          </a:p>
          <a:p>
            <a:pPr lvl="0" defTabSz="914400" eaLnBrk="0" fontAlgn="base" hangingPunct="0">
              <a:spcBef>
                <a:spcPct val="0"/>
              </a:spcBef>
              <a:spcAft>
                <a:spcPct val="0"/>
              </a:spcAft>
              <a:buFontTx/>
              <a:buChar char="•"/>
            </a:pPr>
            <a:r>
              <a:rPr lang="en-US" altLang="en-US" sz="2400" dirty="0" err="1">
                <a:solidFill>
                  <a:srgbClr val="3C4043"/>
                </a:solidFill>
                <a:latin typeface="Roboto Mono"/>
              </a:rPr>
              <a:t>away_score</a:t>
            </a:r>
            <a:r>
              <a:rPr lang="en-US" altLang="en-US" sz="2400" dirty="0">
                <a:solidFill>
                  <a:srgbClr val="3C4043"/>
                </a:solidFill>
                <a:latin typeface="inherit"/>
              </a:rPr>
              <a:t>: Full-time away team score including extra time, not including  </a:t>
            </a:r>
            <a:r>
              <a:rPr lang="en-US" altLang="en-US" sz="2400" dirty="0" smtClean="0">
                <a:solidFill>
                  <a:srgbClr val="3C4043"/>
                </a:solidFill>
                <a:latin typeface="inherit"/>
              </a:rPr>
              <a:t>      	  penalty-shootouts</a:t>
            </a:r>
            <a:r>
              <a:rPr lang="en-US" altLang="en-US" sz="2400" dirty="0">
                <a:solidFill>
                  <a:srgbClr val="3C4043"/>
                </a:solidFill>
                <a:latin typeface="inherit"/>
              </a:rPr>
              <a:t>.</a:t>
            </a:r>
          </a:p>
          <a:p>
            <a:pPr lvl="0" defTabSz="914400" eaLnBrk="0" fontAlgn="base" hangingPunct="0">
              <a:spcBef>
                <a:spcPct val="0"/>
              </a:spcBef>
              <a:spcAft>
                <a:spcPct val="0"/>
              </a:spcAft>
              <a:buFontTx/>
              <a:buChar char="•"/>
            </a:pPr>
            <a:r>
              <a:rPr lang="en-US" altLang="en-US" sz="2400" dirty="0">
                <a:solidFill>
                  <a:srgbClr val="3C4043"/>
                </a:solidFill>
                <a:latin typeface="Roboto Mono"/>
              </a:rPr>
              <a:t>tournament</a:t>
            </a:r>
            <a:r>
              <a:rPr lang="en-US" altLang="en-US" sz="2400" dirty="0">
                <a:solidFill>
                  <a:srgbClr val="3C4043"/>
                </a:solidFill>
                <a:latin typeface="inherit"/>
              </a:rPr>
              <a:t>: Name of the tournament.</a:t>
            </a:r>
          </a:p>
          <a:p>
            <a:pPr lvl="0" defTabSz="914400" eaLnBrk="0" fontAlgn="base" hangingPunct="0">
              <a:spcBef>
                <a:spcPct val="0"/>
              </a:spcBef>
              <a:spcAft>
                <a:spcPct val="0"/>
              </a:spcAft>
              <a:buFontTx/>
              <a:buChar char="•"/>
            </a:pPr>
            <a:r>
              <a:rPr lang="en-US" altLang="en-US" sz="2400" dirty="0">
                <a:solidFill>
                  <a:srgbClr val="3C4043"/>
                </a:solidFill>
                <a:latin typeface="Roboto Mono"/>
              </a:rPr>
              <a:t>city</a:t>
            </a:r>
            <a:r>
              <a:rPr lang="en-US" altLang="en-US" sz="2400" dirty="0">
                <a:solidFill>
                  <a:srgbClr val="3C4043"/>
                </a:solidFill>
                <a:latin typeface="inherit"/>
              </a:rPr>
              <a:t>: Name of the city/town/administrative unit where the match was played.</a:t>
            </a:r>
          </a:p>
          <a:p>
            <a:pPr lvl="0" defTabSz="914400" eaLnBrk="0" fontAlgn="base" hangingPunct="0">
              <a:spcBef>
                <a:spcPct val="0"/>
              </a:spcBef>
              <a:spcAft>
                <a:spcPct val="0"/>
              </a:spcAft>
              <a:buFontTx/>
              <a:buChar char="•"/>
            </a:pPr>
            <a:r>
              <a:rPr lang="en-US" altLang="en-US" sz="2400" dirty="0">
                <a:solidFill>
                  <a:srgbClr val="3C4043"/>
                </a:solidFill>
                <a:latin typeface="Roboto Mono"/>
              </a:rPr>
              <a:t>country</a:t>
            </a:r>
            <a:r>
              <a:rPr lang="en-US" altLang="en-US" sz="2400" dirty="0">
                <a:solidFill>
                  <a:srgbClr val="3C4043"/>
                </a:solidFill>
                <a:latin typeface="inherit"/>
              </a:rPr>
              <a:t>: Name of the country where the match was played.</a:t>
            </a:r>
          </a:p>
          <a:p>
            <a:pPr lvl="0" defTabSz="914400" eaLnBrk="0" fontAlgn="base" hangingPunct="0">
              <a:spcBef>
                <a:spcPct val="0"/>
              </a:spcBef>
              <a:spcAft>
                <a:spcPct val="0"/>
              </a:spcAft>
              <a:buFontTx/>
              <a:buChar char="•"/>
            </a:pPr>
            <a:r>
              <a:rPr lang="en-US" altLang="en-US" sz="2400" dirty="0">
                <a:solidFill>
                  <a:srgbClr val="3C4043"/>
                </a:solidFill>
                <a:latin typeface="Roboto Mono"/>
              </a:rPr>
              <a:t>neutral</a:t>
            </a:r>
            <a:r>
              <a:rPr lang="en-US" altLang="en-US" sz="2400" dirty="0">
                <a:solidFill>
                  <a:srgbClr val="3C4043"/>
                </a:solidFill>
                <a:latin typeface="inherit"/>
              </a:rPr>
              <a:t>: Boolean column indicating whether the match was played at a neutral venue.</a:t>
            </a:r>
            <a:endParaRPr lang="en-US" altLang="en-US" sz="2400" dirty="0">
              <a:solidFill>
                <a:srgbClr val="3C4043"/>
              </a:solidFill>
              <a:latin typeface="Inter"/>
            </a:endParaRPr>
          </a:p>
          <a:p>
            <a:pPr lvl="0" defTabSz="914400" eaLnBrk="0" fontAlgn="base" hangingPunct="0">
              <a:spcBef>
                <a:spcPct val="0"/>
              </a:spcBef>
              <a:spcAft>
                <a:spcPct val="0"/>
              </a:spcAft>
            </a:pPr>
            <a:endParaRPr lang="en-US" altLang="en-US" sz="5400" dirty="0">
              <a:latin typeface="Arial" panose="020B0604020202020204" pitchFamily="34" charset="0"/>
            </a:endParaRPr>
          </a:p>
          <a:p>
            <a:pPr lvl="0" defTabSz="914400" eaLnBrk="0" fontAlgn="base" hangingPunct="0">
              <a:spcBef>
                <a:spcPct val="0"/>
              </a:spcBef>
              <a:spcAft>
                <a:spcPct val="0"/>
              </a:spcAft>
            </a:pPr>
            <a:endParaRPr lang="en-US" altLang="en-US" sz="2800" dirty="0">
              <a:latin typeface="Arial" panose="020B0604020202020204" pitchFamily="34" charset="0"/>
            </a:endParaRPr>
          </a:p>
          <a:p>
            <a:endParaRPr lang="en-US" sz="2800" b="1" dirty="0"/>
          </a:p>
        </p:txBody>
      </p:sp>
    </p:spTree>
    <p:extLst>
      <p:ext uri="{BB962C8B-B14F-4D97-AF65-F5344CB8AC3E}">
        <p14:creationId xmlns:p14="http://schemas.microsoft.com/office/powerpoint/2010/main" val="42653152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C6E3E-CC52-2AF3-33C8-81F92CF277E6}"/>
              </a:ext>
            </a:extLst>
          </p:cNvPr>
          <p:cNvSpPr>
            <a:spLocks noGrp="1"/>
          </p:cNvSpPr>
          <p:nvPr>
            <p:ph type="title"/>
          </p:nvPr>
        </p:nvSpPr>
        <p:spPr>
          <a:xfrm>
            <a:off x="0" y="110571"/>
            <a:ext cx="7796464" cy="693256"/>
          </a:xfrm>
        </p:spPr>
        <p:txBody>
          <a:bodyPr/>
          <a:lstStyle/>
          <a:p>
            <a:pPr lvl="0" fontAlgn="base">
              <a:spcAft>
                <a:spcPts val="600"/>
              </a:spcAft>
              <a:buSzPts val="1400"/>
            </a:pPr>
            <a:r>
              <a:rPr lang="en-IN" sz="2400" b="1" dirty="0">
                <a:solidFill>
                  <a:schemeClr val="accent2">
                    <a:lumMod val="75000"/>
                  </a:schemeClr>
                </a:solidFill>
                <a:effectLst/>
                <a:latin typeface="Times New Roman" panose="02020603050405020304" pitchFamily="18" charset="0"/>
                <a:ea typeface="Times New Roman" panose="02020603050405020304" pitchFamily="18" charset="0"/>
              </a:rPr>
              <a:t>Introduction:</a:t>
            </a:r>
          </a:p>
        </p:txBody>
      </p:sp>
      <p:sp>
        <p:nvSpPr>
          <p:cNvPr id="3" name="Slide Number Placeholder 2">
            <a:extLst>
              <a:ext uri="{FF2B5EF4-FFF2-40B4-BE49-F238E27FC236}">
                <a16:creationId xmlns:a16="http://schemas.microsoft.com/office/drawing/2014/main" id="{E03BD50C-E9DF-3124-B210-CEB74F968738}"/>
              </a:ext>
            </a:extLst>
          </p:cNvPr>
          <p:cNvSpPr>
            <a:spLocks noGrp="1"/>
          </p:cNvSpPr>
          <p:nvPr>
            <p:ph type="sldNum" sz="quarter" idx="10"/>
          </p:nvPr>
        </p:nvSpPr>
        <p:spPr/>
        <p:txBody>
          <a:bodyPr/>
          <a:lstStyle/>
          <a:p>
            <a:fld id="{48F63A3B-78C7-47BE-AE5E-E10140E04643}" type="slidenum">
              <a:rPr lang="en-US" smtClean="0"/>
              <a:pPr/>
              <a:t>5</a:t>
            </a:fld>
            <a:endParaRPr lang="en-US" dirty="0"/>
          </a:p>
        </p:txBody>
      </p:sp>
      <p:sp>
        <p:nvSpPr>
          <p:cNvPr id="4" name="TextBox 3"/>
          <p:cNvSpPr txBox="1"/>
          <p:nvPr/>
        </p:nvSpPr>
        <p:spPr>
          <a:xfrm>
            <a:off x="256673" y="1179093"/>
            <a:ext cx="11309685" cy="5170646"/>
          </a:xfrm>
          <a:prstGeom prst="rect">
            <a:avLst/>
          </a:prstGeom>
          <a:noFill/>
        </p:spPr>
        <p:txBody>
          <a:bodyPr wrap="square" rtlCol="0">
            <a:spAutoFit/>
          </a:bodyPr>
          <a:lstStyle/>
          <a:p>
            <a:r>
              <a:rPr lang="en-US" sz="2400" b="1" dirty="0" smtClean="0"/>
              <a:t>Dataset description:</a:t>
            </a:r>
          </a:p>
          <a:p>
            <a:pPr marL="342900" indent="-342900" fontAlgn="base">
              <a:buFont typeface="Arial" panose="020B0604020202020204" pitchFamily="34" charset="0"/>
              <a:buChar char="•"/>
            </a:pPr>
            <a:r>
              <a:rPr lang="en-US" sz="2800" dirty="0"/>
              <a:t>There are 327 unique values in the </a:t>
            </a:r>
            <a:r>
              <a:rPr lang="en-US" sz="2800" dirty="0" err="1"/>
              <a:t>home_team</a:t>
            </a:r>
            <a:r>
              <a:rPr lang="en-US" sz="2800" dirty="0"/>
              <a:t> column and 321 in the </a:t>
            </a:r>
            <a:r>
              <a:rPr lang="en-US" sz="2800" dirty="0" err="1"/>
              <a:t>away_team</a:t>
            </a:r>
            <a:r>
              <a:rPr lang="en-US" sz="2800" dirty="0"/>
              <a:t> column, indicating that not all teams have played at least one match away from home. </a:t>
            </a:r>
            <a:endParaRPr lang="en-US" sz="2800" dirty="0" smtClean="0"/>
          </a:p>
          <a:p>
            <a:pPr marL="342900" indent="-342900" fontAlgn="base">
              <a:buFont typeface="Arial" panose="020B0604020202020204" pitchFamily="34" charset="0"/>
              <a:buChar char="•"/>
            </a:pPr>
            <a:endParaRPr lang="en-US" sz="2800" dirty="0"/>
          </a:p>
          <a:p>
            <a:pPr marL="342900" indent="-342900" fontAlgn="base">
              <a:buFont typeface="Arial" panose="020B0604020202020204" pitchFamily="34" charset="0"/>
              <a:buChar char="•"/>
            </a:pPr>
            <a:r>
              <a:rPr lang="en-US" sz="2800" dirty="0" smtClean="0"/>
              <a:t>A </a:t>
            </a:r>
            <a:r>
              <a:rPr lang="en-US" sz="2800" dirty="0"/>
              <a:t>total of 2064 cities have hosted at least one football match. These cities are spread across different countries. The high number of countries (270) </a:t>
            </a:r>
            <a:r>
              <a:rPr lang="en-US" sz="2800" dirty="0" smtClean="0"/>
              <a:t>has </a:t>
            </a:r>
            <a:r>
              <a:rPr lang="en-US" sz="2800" dirty="0"/>
              <a:t>been </a:t>
            </a:r>
            <a:r>
              <a:rPr lang="en-US" sz="2800" dirty="0" smtClean="0"/>
              <a:t>hosted.</a:t>
            </a:r>
            <a:endParaRPr lang="en-US" sz="2800" dirty="0"/>
          </a:p>
          <a:p>
            <a:pPr lvl="0" defTabSz="914400" eaLnBrk="0" fontAlgn="base" hangingPunct="0">
              <a:spcBef>
                <a:spcPct val="0"/>
              </a:spcBef>
              <a:spcAft>
                <a:spcPct val="0"/>
              </a:spcAft>
            </a:pPr>
            <a:endParaRPr lang="en-US" altLang="en-US" sz="5400" dirty="0">
              <a:latin typeface="Arial" panose="020B0604020202020204" pitchFamily="34" charset="0"/>
            </a:endParaRPr>
          </a:p>
          <a:p>
            <a:pPr lvl="0" defTabSz="914400" eaLnBrk="0" fontAlgn="base" hangingPunct="0">
              <a:spcBef>
                <a:spcPct val="0"/>
              </a:spcBef>
              <a:spcAft>
                <a:spcPct val="0"/>
              </a:spcAft>
            </a:pPr>
            <a:endParaRPr lang="en-US" altLang="en-US" sz="2800" dirty="0">
              <a:latin typeface="Arial" panose="020B0604020202020204" pitchFamily="34" charset="0"/>
            </a:endParaRPr>
          </a:p>
          <a:p>
            <a:endParaRPr lang="en-US" sz="2800" b="1" dirty="0"/>
          </a:p>
        </p:txBody>
      </p:sp>
      <p:pic>
        <p:nvPicPr>
          <p:cNvPr id="5" name="Picture 4"/>
          <p:cNvPicPr>
            <a:picLocks noChangeAspect="1"/>
          </p:cNvPicPr>
          <p:nvPr/>
        </p:nvPicPr>
        <p:blipFill>
          <a:blip r:embed="rId2"/>
          <a:stretch>
            <a:fillRect/>
          </a:stretch>
        </p:blipFill>
        <p:spPr>
          <a:xfrm>
            <a:off x="256673" y="5399620"/>
            <a:ext cx="11682663" cy="872843"/>
          </a:xfrm>
          <a:prstGeom prst="rect">
            <a:avLst/>
          </a:prstGeom>
        </p:spPr>
      </p:pic>
    </p:spTree>
    <p:extLst>
      <p:ext uri="{BB962C8B-B14F-4D97-AF65-F5344CB8AC3E}">
        <p14:creationId xmlns:p14="http://schemas.microsoft.com/office/powerpoint/2010/main" val="621413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Statistical summary and exploratory visualizations</a:t>
            </a:r>
            <a:endParaRPr lang="en-US" dirty="0"/>
          </a:p>
        </p:txBody>
      </p:sp>
      <p:sp>
        <p:nvSpPr>
          <p:cNvPr id="3" name="Slide Number Placeholder 2"/>
          <p:cNvSpPr>
            <a:spLocks noGrp="1"/>
          </p:cNvSpPr>
          <p:nvPr>
            <p:ph type="sldNum" sz="quarter" idx="4294967295"/>
          </p:nvPr>
        </p:nvSpPr>
        <p:spPr>
          <a:xfrm>
            <a:off x="11204575" y="457200"/>
            <a:ext cx="987425" cy="471488"/>
          </a:xfrm>
        </p:spPr>
        <p:txBody>
          <a:bodyPr/>
          <a:lstStyle/>
          <a:p>
            <a:fld id="{48F63A3B-78C7-47BE-AE5E-E10140E04643}" type="slidenum">
              <a:rPr lang="en-US" smtClean="0"/>
              <a:pPr/>
              <a:t>6</a:t>
            </a:fld>
            <a:endParaRPr lang="en-US" dirty="0"/>
          </a:p>
        </p:txBody>
      </p:sp>
    </p:spTree>
    <p:extLst>
      <p:ext uri="{BB962C8B-B14F-4D97-AF65-F5344CB8AC3E}">
        <p14:creationId xmlns:p14="http://schemas.microsoft.com/office/powerpoint/2010/main" val="217405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C6E3E-CC52-2AF3-33C8-81F92CF277E6}"/>
              </a:ext>
            </a:extLst>
          </p:cNvPr>
          <p:cNvSpPr>
            <a:spLocks noGrp="1"/>
          </p:cNvSpPr>
          <p:nvPr>
            <p:ph type="title"/>
          </p:nvPr>
        </p:nvSpPr>
        <p:spPr>
          <a:xfrm>
            <a:off x="0" y="-236057"/>
            <a:ext cx="7796464" cy="693256"/>
          </a:xfrm>
        </p:spPr>
        <p:txBody>
          <a:bodyPr/>
          <a:lstStyle/>
          <a:p>
            <a:pPr lvl="0" fontAlgn="base">
              <a:spcAft>
                <a:spcPts val="600"/>
              </a:spcAft>
              <a:buSzPts val="1400"/>
            </a:pPr>
            <a:r>
              <a:rPr lang="en-US" sz="2400" b="1" dirty="0">
                <a:solidFill>
                  <a:schemeClr val="accent2">
                    <a:lumMod val="75000"/>
                  </a:schemeClr>
                </a:solidFill>
                <a:effectLst/>
                <a:latin typeface="Arial" panose="020B0604020202020204" pitchFamily="34" charset="0"/>
                <a:ea typeface="Times New Roman" panose="02020603050405020304" pitchFamily="18" charset="0"/>
              </a:rPr>
              <a:t>1.Number of matches played per year:</a:t>
            </a:r>
            <a:endParaRPr lang="en-IN" sz="2400" b="1" dirty="0">
              <a:solidFill>
                <a:schemeClr val="accent2">
                  <a:lumMod val="75000"/>
                </a:schemeClr>
              </a:solidFill>
              <a:effectLst/>
              <a:latin typeface="Times New Roman" panose="02020603050405020304" pitchFamily="18" charset="0"/>
              <a:ea typeface="Times New Roman" panose="02020603050405020304" pitchFamily="18" charset="0"/>
            </a:endParaRPr>
          </a:p>
        </p:txBody>
      </p:sp>
      <p:sp>
        <p:nvSpPr>
          <p:cNvPr id="3" name="Slide Number Placeholder 2">
            <a:extLst>
              <a:ext uri="{FF2B5EF4-FFF2-40B4-BE49-F238E27FC236}">
                <a16:creationId xmlns:a16="http://schemas.microsoft.com/office/drawing/2014/main" id="{E03BD50C-E9DF-3124-B210-CEB74F968738}"/>
              </a:ext>
            </a:extLst>
          </p:cNvPr>
          <p:cNvSpPr>
            <a:spLocks noGrp="1"/>
          </p:cNvSpPr>
          <p:nvPr>
            <p:ph type="sldNum" sz="quarter" idx="10"/>
          </p:nvPr>
        </p:nvSpPr>
        <p:spPr/>
        <p:txBody>
          <a:bodyPr/>
          <a:lstStyle/>
          <a:p>
            <a:fld id="{48F63A3B-78C7-47BE-AE5E-E10140E04643}" type="slidenum">
              <a:rPr lang="en-US" smtClean="0"/>
              <a:pPr/>
              <a:t>7</a:t>
            </a:fld>
            <a:endParaRPr lang="en-US" dirty="0"/>
          </a:p>
        </p:txBody>
      </p:sp>
      <p:pic>
        <p:nvPicPr>
          <p:cNvPr id="14" name="Picture 13">
            <a:extLst>
              <a:ext uri="{FF2B5EF4-FFF2-40B4-BE49-F238E27FC236}">
                <a16:creationId xmlns:a16="http://schemas.microsoft.com/office/drawing/2014/main" id="{46E3B78C-A068-89FC-887A-6A515F318949}"/>
              </a:ext>
            </a:extLst>
          </p:cNvPr>
          <p:cNvPicPr>
            <a:picLocks noChangeAspect="1"/>
          </p:cNvPicPr>
          <p:nvPr/>
        </p:nvPicPr>
        <p:blipFill>
          <a:blip r:embed="rId2"/>
          <a:stretch>
            <a:fillRect/>
          </a:stretch>
        </p:blipFill>
        <p:spPr>
          <a:xfrm>
            <a:off x="145613" y="617415"/>
            <a:ext cx="11389894" cy="6010031"/>
          </a:xfrm>
          <a:prstGeom prst="rect">
            <a:avLst/>
          </a:prstGeom>
        </p:spPr>
      </p:pic>
    </p:spTree>
    <p:extLst>
      <p:ext uri="{BB962C8B-B14F-4D97-AF65-F5344CB8AC3E}">
        <p14:creationId xmlns:p14="http://schemas.microsoft.com/office/powerpoint/2010/main" val="1124269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AD9B85-B20F-5731-7516-8864C1EF54E6}"/>
              </a:ext>
            </a:extLst>
          </p:cNvPr>
          <p:cNvSpPr txBox="1"/>
          <p:nvPr/>
        </p:nvSpPr>
        <p:spPr>
          <a:xfrm>
            <a:off x="0" y="685725"/>
            <a:ext cx="10964984" cy="4589718"/>
          </a:xfrm>
          <a:prstGeom prst="rect">
            <a:avLst/>
          </a:prstGeom>
          <a:noFill/>
        </p:spPr>
        <p:txBody>
          <a:bodyPr wrap="square">
            <a:spAutoFit/>
          </a:bodyPr>
          <a:lstStyle/>
          <a:p>
            <a:pPr marL="914400" fontAlgn="base">
              <a:lnSpc>
                <a:spcPct val="107000"/>
              </a:lnSpc>
              <a:spcAft>
                <a:spcPts val="900"/>
              </a:spcAft>
            </a:pPr>
            <a:r>
              <a:rPr lang="en-US" sz="2000" kern="0" dirty="0">
                <a:solidFill>
                  <a:srgbClr val="3C4043"/>
                </a:solidFill>
                <a:effectLst/>
                <a:latin typeface="Arial" panose="020B0604020202020204" pitchFamily="34" charset="0"/>
                <a:ea typeface="Times New Roman" panose="02020603050405020304" pitchFamily="18" charset="0"/>
                <a:cs typeface="Latha" panose="020B0604020202020204" pitchFamily="34" charset="0"/>
              </a:rPr>
              <a:t>As observed in the graph, the number of matches played has shown an increasing trend over the years:</a:t>
            </a:r>
            <a:endParaRPr lang="en-IN" sz="2000" kern="1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fontAlgn="base">
              <a:lnSpc>
                <a:spcPct val="107000"/>
              </a:lnSpc>
              <a:spcAft>
                <a:spcPts val="300"/>
              </a:spcAft>
              <a:buSzPts val="1000"/>
              <a:buFont typeface="Symbol" panose="05050102010706020507" pitchFamily="18" charset="2"/>
              <a:buChar char=""/>
              <a:tabLst>
                <a:tab pos="1371600" algn="l"/>
              </a:tabLst>
            </a:pPr>
            <a:r>
              <a:rPr lang="en-US" sz="2000" kern="0" dirty="0">
                <a:solidFill>
                  <a:srgbClr val="3C4043"/>
                </a:solidFill>
                <a:effectLst/>
                <a:latin typeface="inherit"/>
                <a:ea typeface="Times New Roman" panose="02020603050405020304" pitchFamily="18" charset="0"/>
                <a:cs typeface="Arial" panose="020B0604020202020204" pitchFamily="34" charset="0"/>
              </a:rPr>
              <a:t>There was a lower number of matches recorded between 1939 and 1945, coinciding with the period of World War II. The increasing trend did not recover until the 1950s when the FIFA World Cup resumed.</a:t>
            </a:r>
            <a:endParaRPr lang="en-IN" sz="2000" kern="1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fontAlgn="base">
              <a:lnSpc>
                <a:spcPct val="107000"/>
              </a:lnSpc>
              <a:spcAft>
                <a:spcPts val="300"/>
              </a:spcAft>
              <a:buSzPts val="1000"/>
              <a:buFont typeface="Symbol" panose="05050102010706020507" pitchFamily="18" charset="2"/>
              <a:buChar char=""/>
              <a:tabLst>
                <a:tab pos="1371600" algn="l"/>
              </a:tabLst>
            </a:pPr>
            <a:r>
              <a:rPr lang="en-US" sz="2000" kern="0" dirty="0">
                <a:solidFill>
                  <a:srgbClr val="3C4043"/>
                </a:solidFill>
                <a:effectLst/>
                <a:latin typeface="inherit"/>
                <a:ea typeface="Times New Roman" panose="02020603050405020304" pitchFamily="18" charset="0"/>
                <a:cs typeface="Arial" panose="020B0604020202020204" pitchFamily="34" charset="0"/>
              </a:rPr>
              <a:t>Despite the clear upward trend, approximately every four years, there is a decrease in the number of matches played compared to the previous and following years. These years coincide with the FIFA World Cup, and this is mainly because, during these years, there are fewer qualifying matches, which are usually held in large numbers in other years.</a:t>
            </a:r>
            <a:endParaRPr lang="en-IN" sz="2000" kern="1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fontAlgn="base">
              <a:lnSpc>
                <a:spcPct val="107000"/>
              </a:lnSpc>
              <a:spcAft>
                <a:spcPts val="300"/>
              </a:spcAft>
              <a:buSzPts val="1000"/>
              <a:buFont typeface="Symbol" panose="05050102010706020507" pitchFamily="18" charset="2"/>
              <a:buChar char=""/>
              <a:tabLst>
                <a:tab pos="1371600" algn="l"/>
              </a:tabLst>
            </a:pPr>
            <a:r>
              <a:rPr lang="en-US" sz="2000" kern="0" dirty="0">
                <a:solidFill>
                  <a:srgbClr val="3C4043"/>
                </a:solidFill>
                <a:effectLst/>
                <a:latin typeface="inherit"/>
                <a:ea typeface="Times New Roman" panose="02020603050405020304" pitchFamily="18" charset="0"/>
                <a:cs typeface="Arial" panose="020B0604020202020204" pitchFamily="34" charset="0"/>
              </a:rPr>
              <a:t>Since around the year 2000, the increasing trend has slowed down and has become more of a consistent alternation.</a:t>
            </a:r>
            <a:endParaRPr lang="en-IN" sz="2000" kern="100" dirty="0">
              <a:effectLst/>
              <a:latin typeface="Calibri" panose="020F0502020204030204" pitchFamily="34" charset="0"/>
              <a:ea typeface="Calibri" panose="020F0502020204030204" pitchFamily="34" charset="0"/>
              <a:cs typeface="Latha" panose="020B0604020202020204" pitchFamily="34" charset="0"/>
            </a:endParaRPr>
          </a:p>
          <a:p>
            <a:pPr marL="800100" lvl="1" indent="-342900" fontAlgn="base">
              <a:lnSpc>
                <a:spcPct val="107000"/>
              </a:lnSpc>
              <a:spcAft>
                <a:spcPts val="300"/>
              </a:spcAft>
              <a:buSzPts val="1000"/>
              <a:buFont typeface="Symbol" panose="05050102010706020507" pitchFamily="18" charset="2"/>
              <a:buChar char=""/>
              <a:tabLst>
                <a:tab pos="1371600" algn="l"/>
              </a:tabLst>
            </a:pPr>
            <a:r>
              <a:rPr lang="en-US" sz="2000" kern="0" dirty="0">
                <a:solidFill>
                  <a:srgbClr val="3C4043"/>
                </a:solidFill>
                <a:effectLst/>
                <a:latin typeface="inherit"/>
                <a:ea typeface="Times New Roman" panose="02020603050405020304" pitchFamily="18" charset="0"/>
                <a:cs typeface="Arial" panose="020B0604020202020204" pitchFamily="34" charset="0"/>
              </a:rPr>
              <a:t>A significant dip is observed in the year 2020, the year of the pandemic, making it the year with the fewest matches since 50 years before.</a:t>
            </a:r>
            <a:endParaRPr lang="en-IN" sz="2000" kern="100" dirty="0">
              <a:effectLst/>
              <a:latin typeface="Calibri" panose="020F0502020204030204" pitchFamily="34" charset="0"/>
              <a:ea typeface="Calibri" panose="020F0502020204030204" pitchFamily="34" charset="0"/>
              <a:cs typeface="Latha" panose="020B0604020202020204" pitchFamily="34" charset="0"/>
            </a:endParaRPr>
          </a:p>
        </p:txBody>
      </p:sp>
      <p:sp>
        <p:nvSpPr>
          <p:cNvPr id="7" name="TextBox 6">
            <a:extLst>
              <a:ext uri="{FF2B5EF4-FFF2-40B4-BE49-F238E27FC236}">
                <a16:creationId xmlns:a16="http://schemas.microsoft.com/office/drawing/2014/main" id="{FE275779-43C1-C696-FF0C-A32C275C2DDC}"/>
              </a:ext>
            </a:extLst>
          </p:cNvPr>
          <p:cNvSpPr txBox="1"/>
          <p:nvPr/>
        </p:nvSpPr>
        <p:spPr>
          <a:xfrm>
            <a:off x="271584" y="135765"/>
            <a:ext cx="6107722" cy="523220"/>
          </a:xfrm>
          <a:prstGeom prst="rect">
            <a:avLst/>
          </a:prstGeom>
          <a:noFill/>
        </p:spPr>
        <p:txBody>
          <a:bodyPr wrap="square">
            <a:spAutoFit/>
          </a:bodyPr>
          <a:lstStyle/>
          <a:p>
            <a:r>
              <a:rPr lang="en-IN" sz="2800" dirty="0">
                <a:solidFill>
                  <a:schemeClr val="accent6"/>
                </a:solidFill>
              </a:rPr>
              <a:t>									ANSWER</a:t>
            </a:r>
          </a:p>
        </p:txBody>
      </p:sp>
    </p:spTree>
    <p:extLst>
      <p:ext uri="{BB962C8B-B14F-4D97-AF65-F5344CB8AC3E}">
        <p14:creationId xmlns:p14="http://schemas.microsoft.com/office/powerpoint/2010/main" val="4112625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B074B-267D-4117-5FDE-88EB0FCF672E}"/>
              </a:ext>
            </a:extLst>
          </p:cNvPr>
          <p:cNvSpPr>
            <a:spLocks noGrp="1"/>
          </p:cNvSpPr>
          <p:nvPr>
            <p:ph type="title"/>
          </p:nvPr>
        </p:nvSpPr>
        <p:spPr>
          <a:xfrm>
            <a:off x="90995" y="115961"/>
            <a:ext cx="5723586" cy="790623"/>
          </a:xfrm>
        </p:spPr>
        <p:txBody>
          <a:bodyPr/>
          <a:lstStyle/>
          <a:p>
            <a:r>
              <a:rPr lang="en-IN" dirty="0"/>
              <a:t>CODE SEGMENT</a:t>
            </a:r>
          </a:p>
        </p:txBody>
      </p:sp>
      <p:pic>
        <p:nvPicPr>
          <p:cNvPr id="4" name="Picture 3">
            <a:extLst>
              <a:ext uri="{FF2B5EF4-FFF2-40B4-BE49-F238E27FC236}">
                <a16:creationId xmlns:a16="http://schemas.microsoft.com/office/drawing/2014/main" id="{4AF602B8-378D-F7EF-4531-E1404DFD9157}"/>
              </a:ext>
            </a:extLst>
          </p:cNvPr>
          <p:cNvPicPr>
            <a:picLocks noChangeAspect="1"/>
          </p:cNvPicPr>
          <p:nvPr/>
        </p:nvPicPr>
        <p:blipFill>
          <a:blip r:embed="rId2"/>
          <a:stretch>
            <a:fillRect/>
          </a:stretch>
        </p:blipFill>
        <p:spPr>
          <a:xfrm>
            <a:off x="593970" y="906584"/>
            <a:ext cx="9636370" cy="5351767"/>
          </a:xfrm>
          <a:prstGeom prst="rect">
            <a:avLst/>
          </a:prstGeom>
        </p:spPr>
      </p:pic>
    </p:spTree>
    <p:extLst>
      <p:ext uri="{BB962C8B-B14F-4D97-AF65-F5344CB8AC3E}">
        <p14:creationId xmlns:p14="http://schemas.microsoft.com/office/powerpoint/2010/main" val="1429152333"/>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{0ADEF4CB-C455-4959-8BF8-B9677C1A3D3C}tf78438558_win32</Template>
  <TotalTime>339</TotalTime>
  <Words>1167</Words>
  <Application>Microsoft Office PowerPoint</Application>
  <PresentationFormat>Widescreen</PresentationFormat>
  <Paragraphs>117</Paragraphs>
  <Slides>35</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Arial Black</vt:lpstr>
      <vt:lpstr>Calibri</vt:lpstr>
      <vt:lpstr>inherit</vt:lpstr>
      <vt:lpstr>Inter</vt:lpstr>
      <vt:lpstr>Latha</vt:lpstr>
      <vt:lpstr>Roboto Mono</vt:lpstr>
      <vt:lpstr>Sabon Next LT</vt:lpstr>
      <vt:lpstr>Symbol</vt:lpstr>
      <vt:lpstr>Times New Roman</vt:lpstr>
      <vt:lpstr>Custom</vt:lpstr>
      <vt:lpstr>R PACKAGE PRESENTATION</vt:lpstr>
      <vt:lpstr>Introduction:</vt:lpstr>
      <vt:lpstr>Introduction:</vt:lpstr>
      <vt:lpstr>Introduction:</vt:lpstr>
      <vt:lpstr>Introduction:</vt:lpstr>
      <vt:lpstr>Statistical summary and exploratory visualizations</vt:lpstr>
      <vt:lpstr>1.Number of matches played per year:</vt:lpstr>
      <vt:lpstr>PowerPoint Presentation</vt:lpstr>
      <vt:lpstr>CODE SEGMENT</vt:lpstr>
      <vt:lpstr>2. Matches played by country: </vt:lpstr>
      <vt:lpstr>PowerPoint Presentation</vt:lpstr>
      <vt:lpstr>CODE SEGMENT</vt:lpstr>
      <vt:lpstr>PowerPoint Presentation</vt:lpstr>
      <vt:lpstr>ANSWER</vt:lpstr>
      <vt:lpstr>CODE SEGMENT</vt:lpstr>
      <vt:lpstr>PowerPoint Presentation</vt:lpstr>
      <vt:lpstr>PowerPoint Presentation</vt:lpstr>
      <vt:lpstr>CODE SEGMENT</vt:lpstr>
      <vt:lpstr>5.which teams dominated different eras of football?</vt:lpstr>
      <vt:lpstr>PowerPoint Presentation</vt:lpstr>
      <vt:lpstr>ANSWER</vt:lpstr>
      <vt:lpstr>CODE SEGMENT:</vt:lpstr>
      <vt:lpstr>6.Which country play with each other the most:</vt:lpstr>
      <vt:lpstr>ANSWER</vt:lpstr>
      <vt:lpstr>CODE SEGMENT:</vt:lpstr>
      <vt:lpstr>7. Which countries host the most matches where they themselves are not participating in :</vt:lpstr>
      <vt:lpstr>ANSWER</vt:lpstr>
      <vt:lpstr>CODE SEGMENT:</vt:lpstr>
      <vt:lpstr>8. Does hosting a major tournament help a country's chances in the tournament?</vt:lpstr>
      <vt:lpstr>ANSWER</vt:lpstr>
      <vt:lpstr>CODE SEGMENT:</vt:lpstr>
      <vt:lpstr>9. Which teams are the most active in playing friendlies and friendly tournaments - does it help or hurt them:</vt:lpstr>
      <vt:lpstr>ANSWER</vt:lpstr>
      <vt:lpstr>CODE SEGMENT: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PACKAGE PRESENTATION</dc:title>
  <dc:subject/>
  <dc:creator>DIPANKAR T.V.</dc:creator>
  <cp:lastModifiedBy>Asus</cp:lastModifiedBy>
  <cp:revision>9</cp:revision>
  <dcterms:created xsi:type="dcterms:W3CDTF">2024-10-23T19:02:58Z</dcterms:created>
  <dcterms:modified xsi:type="dcterms:W3CDTF">2024-10-24T11:13:06Z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